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theme/themeOverride2.xml" ContentType="application/vnd.openxmlformats-officedocument.themeOverride+xml"/>
  <Override PartName="/ppt/charts/chart11.xml" ContentType="application/vnd.openxmlformats-officedocument.drawingml.chart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charts/chart12.xml" ContentType="application/vnd.openxmlformats-officedocument.drawingml.chart+xml"/>
  <Override PartName="/ppt/theme/themeOverride4.xml" ContentType="application/vnd.openxmlformats-officedocument.themeOverrid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13.xml" ContentType="application/vnd.openxmlformats-officedocument.drawingml.chart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charts/chart14.xml" ContentType="application/vnd.openxmlformats-officedocument.drawingml.chart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charts/chart15.xml" ContentType="application/vnd.openxmlformats-officedocument.drawingml.chart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6.xml" ContentType="application/vnd.openxmlformats-officedocument.drawingml.chart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charts/chart17.xml" ContentType="application/vnd.openxmlformats-officedocument.drawingml.chart+xml"/>
  <Override PartName="/ppt/theme/themeOverride9.xml" ContentType="application/vnd.openxmlformats-officedocument.themeOverride+xml"/>
  <Override PartName="/ppt/drawings/drawing2.xml" ContentType="application/vnd.openxmlformats-officedocument.drawingml.chartshapes+xml"/>
  <Override PartName="/ppt/notesSlides/notesSlide11.xml" ContentType="application/vnd.openxmlformats-officedocument.presentationml.notesSlide+xml"/>
  <Override PartName="/ppt/charts/chart18.xml" ContentType="application/vnd.openxmlformats-officedocument.drawingml.chart+xml"/>
  <Override PartName="/ppt/theme/themeOverride10.xml" ContentType="application/vnd.openxmlformats-officedocument.themeOverride+xml"/>
  <Override PartName="/ppt/drawings/drawing3.xml" ContentType="application/vnd.openxmlformats-officedocument.drawingml.chartshapes+xml"/>
  <Override PartName="/ppt/notesSlides/notesSlide12.xml" ContentType="application/vnd.openxmlformats-officedocument.presentationml.notesSlide+xml"/>
  <Override PartName="/ppt/charts/chart19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1.xml" ContentType="application/vnd.openxmlformats-officedocument.themeOverride+xml"/>
  <Override PartName="/ppt/drawings/drawing4.xml" ContentType="application/vnd.openxmlformats-officedocument.drawingml.chartshapes+xml"/>
  <Override PartName="/ppt/notesSlides/notesSlide13.xml" ContentType="application/vnd.openxmlformats-officedocument.presentationml.notesSlide+xml"/>
  <Override PartName="/ppt/charts/chart20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2.xml" ContentType="application/vnd.openxmlformats-officedocument.themeOverride+xml"/>
  <Override PartName="/ppt/drawings/drawing5.xml" ContentType="application/vnd.openxmlformats-officedocument.drawingml.chartshapes+xml"/>
  <Override PartName="/ppt/notesSlides/notesSlide14.xml" ContentType="application/vnd.openxmlformats-officedocument.presentationml.notesSlide+xml"/>
  <Override PartName="/ppt/charts/chart21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3.xml" ContentType="application/vnd.openxmlformats-officedocument.themeOverride+xml"/>
  <Override PartName="/ppt/drawings/drawing6.xml" ContentType="application/vnd.openxmlformats-officedocument.drawingml.chartshapes+xml"/>
  <Override PartName="/ppt/notesSlides/notesSlide15.xml" ContentType="application/vnd.openxmlformats-officedocument.presentationml.notesSlide+xml"/>
  <Override PartName="/ppt/charts/chart22.xml" ContentType="application/vnd.openxmlformats-officedocument.drawingml.chart+xml"/>
  <Override PartName="/ppt/theme/themeOverride14.xml" ContentType="application/vnd.openxmlformats-officedocument.themeOverride+xml"/>
  <Override PartName="/ppt/notesSlides/notesSlide16.xml" ContentType="application/vnd.openxmlformats-officedocument.presentationml.notesSlide+xml"/>
  <Override PartName="/ppt/charts/chart23.xml" ContentType="application/vnd.openxmlformats-officedocument.drawingml.chart+xml"/>
  <Override PartName="/ppt/theme/themeOverride15.xml" ContentType="application/vnd.openxmlformats-officedocument.themeOverride+xml"/>
  <Override PartName="/ppt/drawings/drawing7.xml" ContentType="application/vnd.openxmlformats-officedocument.drawingml.chartshapes+xml"/>
  <Override PartName="/ppt/notesSlides/notesSlide17.xml" ContentType="application/vnd.openxmlformats-officedocument.presentationml.notesSlide+xml"/>
  <Override PartName="/ppt/charts/chart24.xml" ContentType="application/vnd.openxmlformats-officedocument.drawingml.chart+xml"/>
  <Override PartName="/ppt/theme/themeOverride16.xml" ContentType="application/vnd.openxmlformats-officedocument.themeOverride+xml"/>
  <Override PartName="/ppt/notesSlides/notesSlide18.xml" ContentType="application/vnd.openxmlformats-officedocument.presentationml.notesSlide+xml"/>
  <Override PartName="/ppt/charts/chart25.xml" ContentType="application/vnd.openxmlformats-officedocument.drawingml.chart+xml"/>
  <Override PartName="/ppt/theme/themeOverride17.xml" ContentType="application/vnd.openxmlformats-officedocument.themeOverride+xml"/>
  <Override PartName="/ppt/drawings/drawing8.xml" ContentType="application/vnd.openxmlformats-officedocument.drawingml.chartshapes+xml"/>
  <Override PartName="/ppt/notesSlides/notesSlide19.xml" ContentType="application/vnd.openxmlformats-officedocument.presentationml.notesSlide+xml"/>
  <Override PartName="/ppt/charts/chart26.xml" ContentType="application/vnd.openxmlformats-officedocument.drawingml.chart+xml"/>
  <Override PartName="/ppt/theme/themeOverride18.xml" ContentType="application/vnd.openxmlformats-officedocument.themeOverride+xml"/>
  <Override PartName="/ppt/drawings/drawing9.xml" ContentType="application/vnd.openxmlformats-officedocument.drawingml.chartshapes+xml"/>
  <Override PartName="/ppt/notesSlides/notesSlide20.xml" ContentType="application/vnd.openxmlformats-officedocument.presentationml.notesSlide+xml"/>
  <Override PartName="/ppt/charts/chart27.xml" ContentType="application/vnd.openxmlformats-officedocument.drawingml.chart+xml"/>
  <Override PartName="/ppt/theme/themeOverride19.xml" ContentType="application/vnd.openxmlformats-officedocument.themeOverride+xml"/>
  <Override PartName="/ppt/notesSlides/notesSlide21.xml" ContentType="application/vnd.openxmlformats-officedocument.presentationml.notesSlide+xml"/>
  <Override PartName="/ppt/charts/chart28.xml" ContentType="application/vnd.openxmlformats-officedocument.drawingml.chart+xml"/>
  <Override PartName="/ppt/theme/themeOverride20.xml" ContentType="application/vnd.openxmlformats-officedocument.themeOverride+xml"/>
  <Override PartName="/ppt/notesSlides/notesSlide22.xml" ContentType="application/vnd.openxmlformats-officedocument.presentationml.notesSlide+xml"/>
  <Override PartName="/ppt/charts/chart29.xml" ContentType="application/vnd.openxmlformats-officedocument.drawingml.chart+xml"/>
  <Override PartName="/ppt/theme/themeOverride21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30.xml" ContentType="application/vnd.openxmlformats-officedocument.drawingml.chart+xml"/>
  <Override PartName="/ppt/theme/themeOverride22.xml" ContentType="application/vnd.openxmlformats-officedocument.themeOverride+xml"/>
  <Override PartName="/ppt/drawings/drawing10.xml" ContentType="application/vnd.openxmlformats-officedocument.drawingml.chartshapes+xml"/>
  <Override PartName="/ppt/notesSlides/notesSlide30.xml" ContentType="application/vnd.openxmlformats-officedocument.presentationml.notesSlide+xml"/>
  <Override PartName="/ppt/charts/chart31.xml" ContentType="application/vnd.openxmlformats-officedocument.drawingml.chart+xml"/>
  <Override PartName="/ppt/theme/themeOverride23.xml" ContentType="application/vnd.openxmlformats-officedocument.themeOverride+xml"/>
  <Override PartName="/ppt/drawings/drawing11.xml" ContentType="application/vnd.openxmlformats-officedocument.drawingml.chartshapes+xml"/>
  <Override PartName="/ppt/notesSlides/notesSlide31.xml" ContentType="application/vnd.openxmlformats-officedocument.presentationml.notesSlide+xml"/>
  <Override PartName="/ppt/charts/chart3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4.xml" ContentType="application/vnd.openxmlformats-officedocument.themeOverride+xml"/>
  <Override PartName="/ppt/notesSlides/notesSlide32.xml" ContentType="application/vnd.openxmlformats-officedocument.presentationml.notesSlide+xml"/>
  <Override PartName="/ppt/charts/chart3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25.xml" ContentType="application/vnd.openxmlformats-officedocument.themeOverride+xml"/>
  <Override PartName="/ppt/notesSlides/notesSlide33.xml" ContentType="application/vnd.openxmlformats-officedocument.presentationml.notesSlide+xml"/>
  <Override PartName="/ppt/charts/chart3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26.xml" ContentType="application/vnd.openxmlformats-officedocument.themeOverride+xml"/>
  <Override PartName="/ppt/drawings/drawing12.xml" ContentType="application/vnd.openxmlformats-officedocument.drawingml.chartshapes+xml"/>
  <Override PartName="/ppt/notesSlides/notesSlide34.xml" ContentType="application/vnd.openxmlformats-officedocument.presentationml.notesSlide+xml"/>
  <Override PartName="/ppt/charts/chart3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7.xml" ContentType="application/vnd.openxmlformats-officedocument.themeOverride+xml"/>
  <Override PartName="/ppt/notesSlides/notesSlide35.xml" ContentType="application/vnd.openxmlformats-officedocument.presentationml.notesSlide+xml"/>
  <Override PartName="/ppt/charts/chart3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28.xml" ContentType="application/vnd.openxmlformats-officedocument.themeOverride+xml"/>
  <Override PartName="/ppt/notesSlides/notesSlide36.xml" ContentType="application/vnd.openxmlformats-officedocument.presentationml.notesSlide+xml"/>
  <Override PartName="/ppt/charts/chart37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29.xml" ContentType="application/vnd.openxmlformats-officedocument.themeOverride+xml"/>
  <Override PartName="/ppt/drawings/drawing13.xml" ContentType="application/vnd.openxmlformats-officedocument.drawingml.chartshapes+xml"/>
  <Override PartName="/ppt/notesSlides/notesSlide37.xml" ContentType="application/vnd.openxmlformats-officedocument.presentationml.notesSlide+xml"/>
  <Override PartName="/ppt/charts/chart38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30.xml" ContentType="application/vnd.openxmlformats-officedocument.themeOverride+xml"/>
  <Override PartName="/ppt/drawings/drawing14.xml" ContentType="application/vnd.openxmlformats-officedocument.drawingml.chartshapes+xml"/>
  <Override PartName="/ppt/notesSlides/notesSlide38.xml" ContentType="application/vnd.openxmlformats-officedocument.presentationml.notesSlide+xml"/>
  <Override PartName="/ppt/charts/chart39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31.xml" ContentType="application/vnd.openxmlformats-officedocument.themeOverride+xml"/>
  <Override PartName="/ppt/notesSlides/notesSlide39.xml" ContentType="application/vnd.openxmlformats-officedocument.presentationml.notesSlide+xml"/>
  <Override PartName="/ppt/charts/chart40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32.xml" ContentType="application/vnd.openxmlformats-officedocument.themeOverride+xml"/>
  <Override PartName="/ppt/notesSlides/notesSlide40.xml" ContentType="application/vnd.openxmlformats-officedocument.presentationml.notesSlide+xml"/>
  <Override PartName="/ppt/charts/chart41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33.xml" ContentType="application/vnd.openxmlformats-officedocument.themeOverride+xml"/>
  <Override PartName="/ppt/notesSlides/notesSlide41.xml" ContentType="application/vnd.openxmlformats-officedocument.presentationml.notesSlide+xml"/>
  <Override PartName="/ppt/charts/chart42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34.xml" ContentType="application/vnd.openxmlformats-officedocument.themeOverride+xml"/>
  <Override PartName="/ppt/charts/chart43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35.xml" ContentType="application/vnd.openxmlformats-officedocument.themeOverride+xml"/>
  <Override PartName="/ppt/charts/chart44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36.xml" ContentType="application/vnd.openxmlformats-officedocument.themeOverride+xml"/>
  <Override PartName="/ppt/charts/chart45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37.xml" ContentType="application/vnd.openxmlformats-officedocument.themeOverride+xml"/>
  <Override PartName="/ppt/charts/chart46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38.xml" ContentType="application/vnd.openxmlformats-officedocument.themeOverride+xml"/>
  <Override PartName="/ppt/charts/chart47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39.xml" ContentType="application/vnd.openxmlformats-officedocument.themeOverride+xml"/>
  <Override PartName="/ppt/charts/chart48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4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67"/>
  </p:notesMasterIdLst>
  <p:sldIdLst>
    <p:sldId id="463" r:id="rId2"/>
    <p:sldId id="333" r:id="rId3"/>
    <p:sldId id="334" r:id="rId4"/>
    <p:sldId id="338" r:id="rId5"/>
    <p:sldId id="464" r:id="rId6"/>
    <p:sldId id="265" r:id="rId7"/>
    <p:sldId id="299" r:id="rId8"/>
    <p:sldId id="339" r:id="rId9"/>
    <p:sldId id="341" r:id="rId10"/>
    <p:sldId id="429" r:id="rId11"/>
    <p:sldId id="340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441" r:id="rId21"/>
    <p:sldId id="447" r:id="rId22"/>
    <p:sldId id="356" r:id="rId23"/>
    <p:sldId id="357" r:id="rId24"/>
    <p:sldId id="358" r:id="rId25"/>
    <p:sldId id="359" r:id="rId26"/>
    <p:sldId id="360" r:id="rId27"/>
    <p:sldId id="361" r:id="rId28"/>
    <p:sldId id="362" r:id="rId29"/>
    <p:sldId id="430" r:id="rId30"/>
    <p:sldId id="431" r:id="rId31"/>
    <p:sldId id="432" r:id="rId32"/>
    <p:sldId id="443" r:id="rId33"/>
    <p:sldId id="363" r:id="rId34"/>
    <p:sldId id="364" r:id="rId35"/>
    <p:sldId id="365" r:id="rId36"/>
    <p:sldId id="366" r:id="rId37"/>
    <p:sldId id="367" r:id="rId38"/>
    <p:sldId id="368" r:id="rId39"/>
    <p:sldId id="433" r:id="rId40"/>
    <p:sldId id="369" r:id="rId41"/>
    <p:sldId id="370" r:id="rId42"/>
    <p:sldId id="439" r:id="rId43"/>
    <p:sldId id="440" r:id="rId44"/>
    <p:sldId id="371" r:id="rId45"/>
    <p:sldId id="372" r:id="rId46"/>
    <p:sldId id="417" r:id="rId47"/>
    <p:sldId id="434" r:id="rId48"/>
    <p:sldId id="435" r:id="rId49"/>
    <p:sldId id="442" r:id="rId50"/>
    <p:sldId id="436" r:id="rId51"/>
    <p:sldId id="444" r:id="rId52"/>
    <p:sldId id="445" r:id="rId53"/>
    <p:sldId id="446" r:id="rId54"/>
    <p:sldId id="448" r:id="rId55"/>
    <p:sldId id="449" r:id="rId56"/>
    <p:sldId id="450" r:id="rId57"/>
    <p:sldId id="451" r:id="rId58"/>
    <p:sldId id="452" r:id="rId59"/>
    <p:sldId id="453" r:id="rId60"/>
    <p:sldId id="468" r:id="rId61"/>
    <p:sldId id="469" r:id="rId62"/>
    <p:sldId id="470" r:id="rId63"/>
    <p:sldId id="471" r:id="rId64"/>
    <p:sldId id="472" r:id="rId65"/>
    <p:sldId id="473" r:id="rId6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E68B"/>
    <a:srgbClr val="0E22B8"/>
    <a:srgbClr val="552AF4"/>
    <a:srgbClr val="9BA080"/>
    <a:srgbClr val="5A5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3" autoAdjust="0"/>
    <p:restoredTop sz="98757" autoAdjust="0"/>
  </p:normalViewPr>
  <p:slideViewPr>
    <p:cSldViewPr snapToGrid="0">
      <p:cViewPr varScale="1">
        <p:scale>
          <a:sx n="71" d="100"/>
          <a:sy n="71" d="100"/>
        </p:scale>
        <p:origin x="51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oleObject" Target="file:///E:\cppa\Comparision%20data\pms%20with%20previous.xlsx" TargetMode="External"/><Relationship Id="rId1" Type="http://schemas.openxmlformats.org/officeDocument/2006/relationships/themeOverride" Target="../theme/themeOverride2.xm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oleObject" Target="file:///E:\cppa\Comparision%20data\pms%20with%20previous.xlsx" TargetMode="External"/><Relationship Id="rId1" Type="http://schemas.openxmlformats.org/officeDocument/2006/relationships/themeOverride" Target="../theme/themeOverride3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4.xm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5.xml"/></Relationships>
</file>

<file path=ppt/charts/_rels/chart1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6.xml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7.xml"/></Relationships>
</file>

<file path=ppt/charts/_rels/chart1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8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9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3.xml"/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10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chartUserShapes" Target="../drawings/drawing4.xml"/><Relationship Id="rId4" Type="http://schemas.openxmlformats.org/officeDocument/2006/relationships/package" Target="../embeddings/Microsoft_Excel_Worksheet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OfficialData\PMS%20DATA\System%20Level%20files\Data%20for%20MD%20NTDC\For%20PPT%20Comperision%20of%20PMS%20with%20Actual.xlsx" TargetMode="Externa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2.xml"/><Relationship Id="rId1" Type="http://schemas.microsoft.com/office/2011/relationships/chartStyle" Target="style2.xml"/><Relationship Id="rId5" Type="http://schemas.openxmlformats.org/officeDocument/2006/relationships/chartUserShapes" Target="../drawings/drawing5.xml"/><Relationship Id="rId4" Type="http://schemas.openxmlformats.org/officeDocument/2006/relationships/package" Target="../embeddings/Microsoft_Excel_Worksheet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chartUserShapes" Target="../drawings/drawing6.xml"/><Relationship Id="rId4" Type="http://schemas.openxmlformats.org/officeDocument/2006/relationships/package" Target="../embeddings/Microsoft_Excel_Worksheet10.xlsx"/></Relationships>
</file>

<file path=ppt/charts/_rels/chart2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4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7.xml"/><Relationship Id="rId2" Type="http://schemas.openxmlformats.org/officeDocument/2006/relationships/package" Target="../embeddings/Microsoft_Excel_Worksheet12.xlsx"/><Relationship Id="rId1" Type="http://schemas.openxmlformats.org/officeDocument/2006/relationships/themeOverride" Target="../theme/themeOverride15.xml"/></Relationships>
</file>

<file path=ppt/charts/_rels/chart2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3.xlsx"/><Relationship Id="rId1" Type="http://schemas.openxmlformats.org/officeDocument/2006/relationships/themeOverride" Target="../theme/themeOverride16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8.xml"/><Relationship Id="rId2" Type="http://schemas.openxmlformats.org/officeDocument/2006/relationships/package" Target="../embeddings/Microsoft_Excel_Worksheet14.xlsx"/><Relationship Id="rId1" Type="http://schemas.openxmlformats.org/officeDocument/2006/relationships/themeOverride" Target="../theme/themeOverride17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9.xml"/><Relationship Id="rId2" Type="http://schemas.openxmlformats.org/officeDocument/2006/relationships/package" Target="../embeddings/Microsoft_Excel_Worksheet15.xlsx"/><Relationship Id="rId1" Type="http://schemas.openxmlformats.org/officeDocument/2006/relationships/themeOverride" Target="../theme/themeOverride18.xml"/></Relationships>
</file>

<file path=ppt/charts/_rels/chart2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6.xlsx"/><Relationship Id="rId1" Type="http://schemas.openxmlformats.org/officeDocument/2006/relationships/themeOverride" Target="../theme/themeOverride19.xml"/></Relationships>
</file>

<file path=ppt/charts/_rels/chart2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7.xlsx"/><Relationship Id="rId1" Type="http://schemas.openxmlformats.org/officeDocument/2006/relationships/themeOverride" Target="../theme/themeOverride20.xml"/></Relationships>
</file>

<file path=ppt/charts/_rels/chart29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8.xlsx"/><Relationship Id="rId1" Type="http://schemas.openxmlformats.org/officeDocument/2006/relationships/themeOverride" Target="../theme/themeOverride21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D:\OfficialData\PMS%20DATA\System%20Level%20files\Data%20for%20MD%20NTDC\For%20PPT%20Comperision%20of%20PMS%20with%20Actual.xlsx" TargetMode="Externa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0.xml"/><Relationship Id="rId2" Type="http://schemas.openxmlformats.org/officeDocument/2006/relationships/package" Target="../embeddings/Microsoft_Excel_Worksheet19.xlsx"/><Relationship Id="rId1" Type="http://schemas.openxmlformats.org/officeDocument/2006/relationships/themeOverride" Target="../theme/themeOverride22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1.xml"/><Relationship Id="rId2" Type="http://schemas.openxmlformats.org/officeDocument/2006/relationships/package" Target="../embeddings/Microsoft_Excel_Worksheet20.xlsx"/><Relationship Id="rId1" Type="http://schemas.openxmlformats.org/officeDocument/2006/relationships/themeOverride" Target="../theme/themeOverride23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E:\cppa\Comparision%20data\comp%202017-18.xlsx" TargetMode="Externa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21.xlsx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6.xml"/><Relationship Id="rId1" Type="http://schemas.microsoft.com/office/2011/relationships/chartStyle" Target="style6.xml"/><Relationship Id="rId5" Type="http://schemas.openxmlformats.org/officeDocument/2006/relationships/chartUserShapes" Target="../drawings/drawing12.xml"/><Relationship Id="rId4" Type="http://schemas.openxmlformats.org/officeDocument/2006/relationships/package" Target="../embeddings/Microsoft_Excel_Worksheet22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23.xlsx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24.xlsx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9.xml"/><Relationship Id="rId1" Type="http://schemas.microsoft.com/office/2011/relationships/chartStyle" Target="style9.xml"/><Relationship Id="rId5" Type="http://schemas.openxmlformats.org/officeDocument/2006/relationships/chartUserShapes" Target="../drawings/drawing13.xml"/><Relationship Id="rId4" Type="http://schemas.openxmlformats.org/officeDocument/2006/relationships/package" Target="../embeddings/Microsoft_Excel_Worksheet25.xlsx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10.xml"/><Relationship Id="rId1" Type="http://schemas.microsoft.com/office/2011/relationships/chartStyle" Target="style10.xml"/><Relationship Id="rId5" Type="http://schemas.openxmlformats.org/officeDocument/2006/relationships/chartUserShapes" Target="../drawings/drawing14.xml"/><Relationship Id="rId4" Type="http://schemas.openxmlformats.org/officeDocument/2006/relationships/package" Target="../embeddings/Microsoft_Excel_Worksheet26.xlsx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27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28.xlsx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29.xlsx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30.xlsx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31.xlsx"/></Relationships>
</file>

<file path=ppt/charts/_rels/chart4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32.xlsx"/></Relationships>
</file>

<file path=ppt/charts/_rels/chart4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package" Target="../embeddings/Microsoft_Excel_Worksheet33.xlsx"/></Relationships>
</file>

<file path=ppt/charts/_rels/chart4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34.xlsx"/></Relationships>
</file>

<file path=ppt/charts/_rels/chart4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35.xlsx"/></Relationships>
</file>

<file path=ppt/charts/_rels/chart4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package" Target="../embeddings/Microsoft_Excel_Worksheet36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F:\Data%20for%20MD%20NTDC\For%20PPT%20Comperision%20of%20PMS%20with%20Actu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Sheet3!$B$1</c:f>
              <c:strCache>
                <c:ptCount val="1"/>
                <c:pt idx="0">
                  <c:v>Historical Peak  (MW)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cat>
            <c:strRef>
              <c:f>Sheet3!$A$2:$A$18</c:f>
              <c:strCache>
                <c:ptCount val="17"/>
                <c:pt idx="0">
                  <c:v>1999-00</c:v>
                </c:pt>
                <c:pt idx="1">
                  <c:v>2000-01</c:v>
                </c:pt>
                <c:pt idx="2">
                  <c:v>2001-02</c:v>
                </c:pt>
                <c:pt idx="3">
                  <c:v>2002-03</c:v>
                </c:pt>
                <c:pt idx="4">
                  <c:v>2003-04</c:v>
                </c:pt>
                <c:pt idx="5">
                  <c:v>2004-05</c:v>
                </c:pt>
                <c:pt idx="6">
                  <c:v>2005-06</c:v>
                </c:pt>
                <c:pt idx="7">
                  <c:v>2006-07</c:v>
                </c:pt>
                <c:pt idx="8">
                  <c:v>2007-08</c:v>
                </c:pt>
                <c:pt idx="9">
                  <c:v>2008-09</c:v>
                </c:pt>
                <c:pt idx="10">
                  <c:v>2009-10</c:v>
                </c:pt>
                <c:pt idx="11">
                  <c:v>2010-11</c:v>
                </c:pt>
                <c:pt idx="12">
                  <c:v>2011-12</c:v>
                </c:pt>
                <c:pt idx="13">
                  <c:v>2012-13</c:v>
                </c:pt>
                <c:pt idx="14">
                  <c:v>2013-14</c:v>
                </c:pt>
                <c:pt idx="15">
                  <c:v>2014-15</c:v>
                </c:pt>
                <c:pt idx="16">
                  <c:v>2015-16</c:v>
                </c:pt>
              </c:strCache>
            </c:strRef>
          </c:cat>
          <c:val>
            <c:numRef>
              <c:f>Sheet3!$B$2:$B$18</c:f>
              <c:numCache>
                <c:formatCode>General</c:formatCode>
                <c:ptCount val="17"/>
                <c:pt idx="0">
                  <c:v>9289</c:v>
                </c:pt>
                <c:pt idx="1">
                  <c:v>9718</c:v>
                </c:pt>
                <c:pt idx="2">
                  <c:v>10922</c:v>
                </c:pt>
                <c:pt idx="3">
                  <c:v>10484</c:v>
                </c:pt>
                <c:pt idx="4">
                  <c:v>11078</c:v>
                </c:pt>
                <c:pt idx="5">
                  <c:v>12035</c:v>
                </c:pt>
                <c:pt idx="6">
                  <c:v>13212</c:v>
                </c:pt>
                <c:pt idx="7">
                  <c:v>15138</c:v>
                </c:pt>
                <c:pt idx="8">
                  <c:v>16838</c:v>
                </c:pt>
                <c:pt idx="9">
                  <c:v>17252</c:v>
                </c:pt>
                <c:pt idx="10">
                  <c:v>17847</c:v>
                </c:pt>
                <c:pt idx="11">
                  <c:v>18270</c:v>
                </c:pt>
                <c:pt idx="12">
                  <c:v>19488</c:v>
                </c:pt>
                <c:pt idx="13">
                  <c:v>18227</c:v>
                </c:pt>
                <c:pt idx="14">
                  <c:v>19966</c:v>
                </c:pt>
                <c:pt idx="15">
                  <c:v>21031</c:v>
                </c:pt>
                <c:pt idx="16">
                  <c:v>22559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17F6-41CC-9017-8E66DFA513D0}"/>
            </c:ext>
          </c:extLst>
        </c:ser>
        <c:ser>
          <c:idx val="1"/>
          <c:order val="1"/>
          <c:tx>
            <c:strRef>
              <c:f>Sheet3!$C$1</c:f>
              <c:strCache>
                <c:ptCount val="1"/>
                <c:pt idx="0">
                  <c:v>PMS Peak (MW)</c:v>
                </c:pt>
              </c:strCache>
            </c:strRef>
          </c:tx>
          <c:spPr>
            <a:ln>
              <a:solidFill>
                <a:schemeClr val="accent2">
                  <a:lumMod val="20000"/>
                  <a:lumOff val="80000"/>
                </a:schemeClr>
              </a:solidFill>
            </a:ln>
          </c:spPr>
          <c:marker>
            <c:symbol val="none"/>
          </c:marker>
          <c:cat>
            <c:strRef>
              <c:f>Sheet3!$A$2:$A$18</c:f>
              <c:strCache>
                <c:ptCount val="17"/>
                <c:pt idx="0">
                  <c:v>1999-00</c:v>
                </c:pt>
                <c:pt idx="1">
                  <c:v>2000-01</c:v>
                </c:pt>
                <c:pt idx="2">
                  <c:v>2001-02</c:v>
                </c:pt>
                <c:pt idx="3">
                  <c:v>2002-03</c:v>
                </c:pt>
                <c:pt idx="4">
                  <c:v>2003-04</c:v>
                </c:pt>
                <c:pt idx="5">
                  <c:v>2004-05</c:v>
                </c:pt>
                <c:pt idx="6">
                  <c:v>2005-06</c:v>
                </c:pt>
                <c:pt idx="7">
                  <c:v>2006-07</c:v>
                </c:pt>
                <c:pt idx="8">
                  <c:v>2007-08</c:v>
                </c:pt>
                <c:pt idx="9">
                  <c:v>2008-09</c:v>
                </c:pt>
                <c:pt idx="10">
                  <c:v>2009-10</c:v>
                </c:pt>
                <c:pt idx="11">
                  <c:v>2010-11</c:v>
                </c:pt>
                <c:pt idx="12">
                  <c:v>2011-12</c:v>
                </c:pt>
                <c:pt idx="13">
                  <c:v>2012-13</c:v>
                </c:pt>
                <c:pt idx="14">
                  <c:v>2013-14</c:v>
                </c:pt>
                <c:pt idx="15">
                  <c:v>2014-15</c:v>
                </c:pt>
                <c:pt idx="16">
                  <c:v>2015-16</c:v>
                </c:pt>
              </c:strCache>
            </c:strRef>
          </c:cat>
          <c:val>
            <c:numRef>
              <c:f>Sheet3!$C$2:$C$18</c:f>
              <c:numCache>
                <c:formatCode>General</c:formatCode>
                <c:ptCount val="17"/>
                <c:pt idx="0">
                  <c:v>9311</c:v>
                </c:pt>
                <c:pt idx="1">
                  <c:v>9736</c:v>
                </c:pt>
                <c:pt idx="2">
                  <c:v>10243</c:v>
                </c:pt>
                <c:pt idx="3">
                  <c:v>10799</c:v>
                </c:pt>
                <c:pt idx="4">
                  <c:v>11398</c:v>
                </c:pt>
                <c:pt idx="5">
                  <c:v>12087</c:v>
                </c:pt>
                <c:pt idx="6">
                  <c:v>12916</c:v>
                </c:pt>
                <c:pt idx="7">
                  <c:v>15213</c:v>
                </c:pt>
                <c:pt idx="8">
                  <c:v>16480</c:v>
                </c:pt>
                <c:pt idx="9">
                  <c:v>17867</c:v>
                </c:pt>
                <c:pt idx="10">
                  <c:v>19451</c:v>
                </c:pt>
                <c:pt idx="11">
                  <c:v>19136</c:v>
                </c:pt>
                <c:pt idx="12">
                  <c:v>19400</c:v>
                </c:pt>
                <c:pt idx="13">
                  <c:v>18697</c:v>
                </c:pt>
                <c:pt idx="14">
                  <c:v>19641</c:v>
                </c:pt>
                <c:pt idx="15">
                  <c:v>20583</c:v>
                </c:pt>
                <c:pt idx="16">
                  <c:v>21575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17F6-41CC-9017-8E66DFA513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21819328"/>
        <c:axId val="2021817696"/>
      </c:lineChart>
      <c:catAx>
        <c:axId val="20218193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21817696"/>
        <c:crosses val="autoZero"/>
        <c:auto val="1"/>
        <c:lblAlgn val="ctr"/>
        <c:lblOffset val="100"/>
        <c:noMultiLvlLbl val="0"/>
      </c:catAx>
      <c:valAx>
        <c:axId val="20218176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21819328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solidFill>
        <a:schemeClr val="tx1"/>
      </a:solidFill>
    </a:ln>
  </c:spPr>
  <c:txPr>
    <a:bodyPr/>
    <a:lstStyle/>
    <a:p>
      <a:pPr>
        <a:defRPr sz="105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Sheet1!$C$4:$C$28</c:f>
              <c:numCache>
                <c:formatCode>General</c:formatCode>
                <c:ptCount val="25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  <c:pt idx="23">
                  <c:v>25717</c:v>
                </c:pt>
                <c:pt idx="24">
                  <c:v>26741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BA8-4656-8F4D-D1CD8C03491F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Sheet1!$E$4:$E$10</c:f>
              <c:numCache>
                <c:formatCode>General</c:formatCode>
                <c:ptCount val="7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BA8-4656-8F4D-D1CD8C03491F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Sheet1!$G$4:$G$20</c:f>
              <c:numCache>
                <c:formatCode>General</c:formatCode>
                <c:ptCount val="17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BA8-4656-8F4D-D1CD8C03491F}"/>
            </c:ext>
          </c:extLst>
        </c:ser>
        <c:ser>
          <c:idx val="4"/>
          <c:order val="3"/>
          <c:tx>
            <c:strRef>
              <c:f>Sheet1!$I$2</c:f>
              <c:strCache>
                <c:ptCount val="1"/>
                <c:pt idx="0">
                  <c:v>2008-09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Sheet1!$I$4:$I$28</c:f>
              <c:numCache>
                <c:formatCode>General</c:formatCode>
                <c:ptCount val="25"/>
                <c:pt idx="15">
                  <c:v>16960</c:v>
                </c:pt>
                <c:pt idx="16">
                  <c:v>18190</c:v>
                </c:pt>
                <c:pt idx="17">
                  <c:v>19655</c:v>
                </c:pt>
                <c:pt idx="18">
                  <c:v>21640</c:v>
                </c:pt>
                <c:pt idx="19" formatCode="0">
                  <c:v>23734</c:v>
                </c:pt>
                <c:pt idx="20" formatCode="0">
                  <c:v>25655</c:v>
                </c:pt>
                <c:pt idx="21" formatCode="0">
                  <c:v>27429</c:v>
                </c:pt>
                <c:pt idx="22" formatCode="0">
                  <c:v>29307</c:v>
                </c:pt>
                <c:pt idx="23">
                  <c:v>31366</c:v>
                </c:pt>
                <c:pt idx="24">
                  <c:v>33409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BBA8-4656-8F4D-D1CD8C03491F}"/>
            </c:ext>
          </c:extLst>
        </c:ser>
        <c:ser>
          <c:idx val="5"/>
          <c:order val="4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Sheet1!$K$4:$K$31</c:f>
              <c:numCache>
                <c:formatCode>General</c:formatCode>
                <c:ptCount val="28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BBA8-4656-8F4D-D1CD8C03491F}"/>
            </c:ext>
          </c:extLst>
        </c:ser>
        <c:ser>
          <c:idx val="6"/>
          <c:order val="5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Sheet1!$O$4:$O$32</c:f>
              <c:numCache>
                <c:formatCode>General</c:formatCode>
                <c:ptCount val="29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BBA8-4656-8F4D-D1CD8C03491F}"/>
            </c:ext>
          </c:extLst>
        </c:ser>
        <c:ser>
          <c:idx val="7"/>
          <c:order val="6"/>
          <c:tx>
            <c:strRef>
              <c:f>Sheet1!$S$2</c:f>
              <c:strCache>
                <c:ptCount val="1"/>
                <c:pt idx="0">
                  <c:v>2012-13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Sheet1!$S$4:$S$33</c:f>
              <c:numCache>
                <c:formatCode>General</c:formatCode>
                <c:ptCount val="30"/>
                <c:pt idx="19" formatCode="0">
                  <c:v>18697</c:v>
                </c:pt>
                <c:pt idx="20" formatCode="0">
                  <c:v>19641</c:v>
                </c:pt>
                <c:pt idx="21" formatCode="0">
                  <c:v>20583</c:v>
                </c:pt>
                <c:pt idx="22" formatCode="0">
                  <c:v>21575</c:v>
                </c:pt>
                <c:pt idx="23" formatCode="0">
                  <c:v>22662</c:v>
                </c:pt>
                <c:pt idx="24" formatCode="0">
                  <c:v>23764</c:v>
                </c:pt>
                <c:pt idx="25" formatCode="0">
                  <c:v>24887</c:v>
                </c:pt>
                <c:pt idx="26" formatCode="0">
                  <c:v>26054</c:v>
                </c:pt>
                <c:pt idx="27" formatCode="0">
                  <c:v>27289</c:v>
                </c:pt>
                <c:pt idx="28" formatCode="0">
                  <c:v>28563</c:v>
                </c:pt>
                <c:pt idx="29" formatCode="0">
                  <c:v>29873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BBA8-4656-8F4D-D1CD8C03491F}"/>
            </c:ext>
          </c:extLst>
        </c:ser>
        <c:ser>
          <c:idx val="8"/>
          <c:order val="7"/>
          <c:tx>
            <c:strRef>
              <c:f>Sheet1!$W$2</c:f>
              <c:strCache>
                <c:ptCount val="1"/>
                <c:pt idx="0">
                  <c:v>2013-14</c:v>
                </c:pt>
              </c:strCache>
            </c:strRef>
          </c:tx>
          <c:spPr>
            <a:ln>
              <a:solidFill>
                <a:srgbClr val="FFFF00"/>
              </a:solidFill>
            </a:ln>
          </c:spPr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Sheet1!$W$4:$W$34</c:f>
              <c:numCache>
                <c:formatCode>General</c:formatCode>
                <c:ptCount val="31"/>
                <c:pt idx="20">
                  <c:v>19926</c:v>
                </c:pt>
                <c:pt idx="21">
                  <c:v>21189</c:v>
                </c:pt>
                <c:pt idx="22">
                  <c:v>22457</c:v>
                </c:pt>
                <c:pt idx="23">
                  <c:v>23816</c:v>
                </c:pt>
                <c:pt idx="24">
                  <c:v>25140</c:v>
                </c:pt>
                <c:pt idx="25">
                  <c:v>26439</c:v>
                </c:pt>
                <c:pt idx="26">
                  <c:v>27725</c:v>
                </c:pt>
                <c:pt idx="27">
                  <c:v>29082</c:v>
                </c:pt>
                <c:pt idx="28">
                  <c:v>30503</c:v>
                </c:pt>
                <c:pt idx="29">
                  <c:v>32000</c:v>
                </c:pt>
                <c:pt idx="30">
                  <c:v>33535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7-BBA8-4656-8F4D-D1CD8C03491F}"/>
            </c:ext>
          </c:extLst>
        </c:ser>
        <c:ser>
          <c:idx val="1"/>
          <c:order val="8"/>
          <c:tx>
            <c:strRef>
              <c:f>Sheet1!$AA$2</c:f>
              <c:strCache>
                <c:ptCount val="1"/>
                <c:pt idx="0">
                  <c:v>2015-16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Sheet1!$AA$4:$AA$36</c:f>
              <c:numCache>
                <c:formatCode>General</c:formatCode>
                <c:ptCount val="33"/>
                <c:pt idx="22">
                  <c:v>23199</c:v>
                </c:pt>
                <c:pt idx="23">
                  <c:v>24155</c:v>
                </c:pt>
                <c:pt idx="24">
                  <c:v>25241</c:v>
                </c:pt>
                <c:pt idx="25">
                  <c:v>26359</c:v>
                </c:pt>
                <c:pt idx="26">
                  <c:v>27430</c:v>
                </c:pt>
                <c:pt idx="27">
                  <c:v>28608</c:v>
                </c:pt>
                <c:pt idx="28">
                  <c:v>29826</c:v>
                </c:pt>
                <c:pt idx="29">
                  <c:v>31096</c:v>
                </c:pt>
                <c:pt idx="30">
                  <c:v>32426</c:v>
                </c:pt>
                <c:pt idx="31">
                  <c:v>33809</c:v>
                </c:pt>
                <c:pt idx="32">
                  <c:v>35251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2-667C-4B04-A038-2DDA0C3BDF64}"/>
            </c:ext>
          </c:extLst>
        </c:ser>
        <c:ser>
          <c:idx val="9"/>
          <c:order val="9"/>
          <c:tx>
            <c:strRef>
              <c:f>Sheet1!$AG$2</c:f>
              <c:strCache>
                <c:ptCount val="1"/>
                <c:pt idx="0">
                  <c:v>2016-17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Sheet1!$AG$4:$AG$37</c:f>
              <c:numCache>
                <c:formatCode>General</c:formatCode>
                <c:ptCount val="34"/>
                <c:pt idx="23">
                  <c:v>25717</c:v>
                </c:pt>
                <c:pt idx="24">
                  <c:v>26633</c:v>
                </c:pt>
                <c:pt idx="25">
                  <c:v>27684</c:v>
                </c:pt>
                <c:pt idx="26">
                  <c:v>28813</c:v>
                </c:pt>
                <c:pt idx="27">
                  <c:v>29901</c:v>
                </c:pt>
                <c:pt idx="28">
                  <c:v>31071</c:v>
                </c:pt>
                <c:pt idx="29">
                  <c:v>32296</c:v>
                </c:pt>
                <c:pt idx="30">
                  <c:v>33536</c:v>
                </c:pt>
                <c:pt idx="31">
                  <c:v>34841</c:v>
                </c:pt>
                <c:pt idx="32">
                  <c:v>36131</c:v>
                </c:pt>
                <c:pt idx="33">
                  <c:v>37447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3-667C-4B04-A038-2DDA0C3BDF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0411056"/>
        <c:axId val="1960415408"/>
      </c:lineChart>
      <c:catAx>
        <c:axId val="19604110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15408"/>
        <c:crosses val="autoZero"/>
        <c:auto val="1"/>
        <c:lblAlgn val="ctr"/>
        <c:lblOffset val="100"/>
        <c:noMultiLvlLbl val="0"/>
      </c:catAx>
      <c:valAx>
        <c:axId val="196041540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/>
                  <a:t>Title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11056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Sheet1!$C$4:$C$28</c:f>
              <c:numCache>
                <c:formatCode>General</c:formatCode>
                <c:ptCount val="25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  <c:pt idx="23">
                  <c:v>25117</c:v>
                </c:pt>
                <c:pt idx="24">
                  <c:v>26031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BA8-4656-8F4D-D1CD8C03491F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Sheet1!$E$4:$E$10</c:f>
              <c:numCache>
                <c:formatCode>General</c:formatCode>
                <c:ptCount val="7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BA8-4656-8F4D-D1CD8C03491F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Sheet1!$G$4:$G$20</c:f>
              <c:numCache>
                <c:formatCode>General</c:formatCode>
                <c:ptCount val="17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BA8-4656-8F4D-D1CD8C03491F}"/>
            </c:ext>
          </c:extLst>
        </c:ser>
        <c:ser>
          <c:idx val="4"/>
          <c:order val="3"/>
          <c:tx>
            <c:strRef>
              <c:f>Sheet1!$I$2</c:f>
              <c:strCache>
                <c:ptCount val="1"/>
                <c:pt idx="0">
                  <c:v>2008-09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Sheet1!$I$4:$I$28</c:f>
              <c:numCache>
                <c:formatCode>General</c:formatCode>
                <c:ptCount val="25"/>
                <c:pt idx="15">
                  <c:v>16960</c:v>
                </c:pt>
                <c:pt idx="16">
                  <c:v>18190</c:v>
                </c:pt>
                <c:pt idx="17">
                  <c:v>19655</c:v>
                </c:pt>
                <c:pt idx="18">
                  <c:v>21640</c:v>
                </c:pt>
                <c:pt idx="19" formatCode="0">
                  <c:v>23734</c:v>
                </c:pt>
                <c:pt idx="20" formatCode="0">
                  <c:v>25655</c:v>
                </c:pt>
                <c:pt idx="21" formatCode="0">
                  <c:v>27429</c:v>
                </c:pt>
                <c:pt idx="22" formatCode="0">
                  <c:v>29307</c:v>
                </c:pt>
                <c:pt idx="23">
                  <c:v>31366</c:v>
                </c:pt>
                <c:pt idx="24">
                  <c:v>33409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BBA8-4656-8F4D-D1CD8C03491F}"/>
            </c:ext>
          </c:extLst>
        </c:ser>
        <c:ser>
          <c:idx val="5"/>
          <c:order val="4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Sheet1!$K$4:$K$31</c:f>
              <c:numCache>
                <c:formatCode>General</c:formatCode>
                <c:ptCount val="28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BBA8-4656-8F4D-D1CD8C03491F}"/>
            </c:ext>
          </c:extLst>
        </c:ser>
        <c:ser>
          <c:idx val="6"/>
          <c:order val="5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Sheet1!$O$4:$O$32</c:f>
              <c:numCache>
                <c:formatCode>General</c:formatCode>
                <c:ptCount val="29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BBA8-4656-8F4D-D1CD8C03491F}"/>
            </c:ext>
          </c:extLst>
        </c:ser>
        <c:ser>
          <c:idx val="7"/>
          <c:order val="6"/>
          <c:tx>
            <c:strRef>
              <c:f>Sheet1!$S$2</c:f>
              <c:strCache>
                <c:ptCount val="1"/>
                <c:pt idx="0">
                  <c:v>2012-13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Sheet1!$S$4:$S$33</c:f>
              <c:numCache>
                <c:formatCode>General</c:formatCode>
                <c:ptCount val="30"/>
                <c:pt idx="19" formatCode="0">
                  <c:v>18697</c:v>
                </c:pt>
                <c:pt idx="20" formatCode="0">
                  <c:v>19641</c:v>
                </c:pt>
                <c:pt idx="21" formatCode="0">
                  <c:v>20583</c:v>
                </c:pt>
                <c:pt idx="22" formatCode="0">
                  <c:v>21575</c:v>
                </c:pt>
                <c:pt idx="23" formatCode="0">
                  <c:v>22662</c:v>
                </c:pt>
                <c:pt idx="24" formatCode="0">
                  <c:v>23764</c:v>
                </c:pt>
                <c:pt idx="25" formatCode="0">
                  <c:v>24887</c:v>
                </c:pt>
                <c:pt idx="26" formatCode="0">
                  <c:v>26054</c:v>
                </c:pt>
                <c:pt idx="27" formatCode="0">
                  <c:v>27289</c:v>
                </c:pt>
                <c:pt idx="28" formatCode="0">
                  <c:v>28563</c:v>
                </c:pt>
                <c:pt idx="29" formatCode="0">
                  <c:v>29873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BBA8-4656-8F4D-D1CD8C03491F}"/>
            </c:ext>
          </c:extLst>
        </c:ser>
        <c:ser>
          <c:idx val="8"/>
          <c:order val="7"/>
          <c:tx>
            <c:strRef>
              <c:f>Sheet1!$W$2</c:f>
              <c:strCache>
                <c:ptCount val="1"/>
                <c:pt idx="0">
                  <c:v>2013-14</c:v>
                </c:pt>
              </c:strCache>
            </c:strRef>
          </c:tx>
          <c:spPr>
            <a:ln>
              <a:solidFill>
                <a:srgbClr val="FFFF00"/>
              </a:solidFill>
            </a:ln>
          </c:spPr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Sheet1!$W$4:$W$34</c:f>
              <c:numCache>
                <c:formatCode>General</c:formatCode>
                <c:ptCount val="31"/>
                <c:pt idx="20">
                  <c:v>19926</c:v>
                </c:pt>
                <c:pt idx="21">
                  <c:v>21189</c:v>
                </c:pt>
                <c:pt idx="22">
                  <c:v>22457</c:v>
                </c:pt>
                <c:pt idx="23">
                  <c:v>23816</c:v>
                </c:pt>
                <c:pt idx="24">
                  <c:v>25140</c:v>
                </c:pt>
                <c:pt idx="25">
                  <c:v>26439</c:v>
                </c:pt>
                <c:pt idx="26">
                  <c:v>27725</c:v>
                </c:pt>
                <c:pt idx="27">
                  <c:v>29082</c:v>
                </c:pt>
                <c:pt idx="28">
                  <c:v>30503</c:v>
                </c:pt>
                <c:pt idx="29">
                  <c:v>32000</c:v>
                </c:pt>
                <c:pt idx="30">
                  <c:v>33535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7-BBA8-4656-8F4D-D1CD8C03491F}"/>
            </c:ext>
          </c:extLst>
        </c:ser>
        <c:ser>
          <c:idx val="1"/>
          <c:order val="8"/>
          <c:tx>
            <c:strRef>
              <c:f>Sheet1!$AA$2</c:f>
              <c:strCache>
                <c:ptCount val="1"/>
                <c:pt idx="0">
                  <c:v>2015-16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Sheet1!$AA$4:$AA$36</c:f>
              <c:numCache>
                <c:formatCode>General</c:formatCode>
                <c:ptCount val="33"/>
                <c:pt idx="22">
                  <c:v>22559</c:v>
                </c:pt>
                <c:pt idx="23">
                  <c:v>23505</c:v>
                </c:pt>
                <c:pt idx="24">
                  <c:v>24591</c:v>
                </c:pt>
                <c:pt idx="25">
                  <c:v>25709</c:v>
                </c:pt>
                <c:pt idx="26">
                  <c:v>26780</c:v>
                </c:pt>
                <c:pt idx="27">
                  <c:v>27958</c:v>
                </c:pt>
                <c:pt idx="28">
                  <c:v>29176</c:v>
                </c:pt>
                <c:pt idx="29">
                  <c:v>30446</c:v>
                </c:pt>
                <c:pt idx="30">
                  <c:v>31776</c:v>
                </c:pt>
                <c:pt idx="31">
                  <c:v>33159</c:v>
                </c:pt>
                <c:pt idx="32">
                  <c:v>34601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2-667C-4B04-A038-2DDA0C3BDF64}"/>
            </c:ext>
          </c:extLst>
        </c:ser>
        <c:ser>
          <c:idx val="9"/>
          <c:order val="9"/>
          <c:tx>
            <c:strRef>
              <c:f>Sheet1!$AG$2</c:f>
              <c:strCache>
                <c:ptCount val="1"/>
                <c:pt idx="0">
                  <c:v>2016-17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Sheet1!$AG$4:$AG$37</c:f>
              <c:numCache>
                <c:formatCode>General</c:formatCode>
                <c:ptCount val="34"/>
                <c:pt idx="23">
                  <c:v>25117</c:v>
                </c:pt>
                <c:pt idx="24">
                  <c:v>25983</c:v>
                </c:pt>
                <c:pt idx="25">
                  <c:v>27034</c:v>
                </c:pt>
                <c:pt idx="26">
                  <c:v>28163</c:v>
                </c:pt>
                <c:pt idx="27">
                  <c:v>29251</c:v>
                </c:pt>
                <c:pt idx="28">
                  <c:v>30421</c:v>
                </c:pt>
                <c:pt idx="29">
                  <c:v>31646</c:v>
                </c:pt>
                <c:pt idx="30">
                  <c:v>32886</c:v>
                </c:pt>
                <c:pt idx="31">
                  <c:v>34191</c:v>
                </c:pt>
                <c:pt idx="32">
                  <c:v>35481</c:v>
                </c:pt>
                <c:pt idx="33">
                  <c:v>36797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3-667C-4B04-A038-2DDA0C3BDF64}"/>
            </c:ext>
          </c:extLst>
        </c:ser>
        <c:ser>
          <c:idx val="10"/>
          <c:order val="10"/>
          <c:tx>
            <c:strRef>
              <c:f>Sheet1!$AJ$2</c:f>
              <c:strCache>
                <c:ptCount val="1"/>
                <c:pt idx="0">
                  <c:v>2017-18</c:v>
                </c:pt>
              </c:strCache>
            </c:strRef>
          </c:tx>
          <c:marker>
            <c:symbol val="none"/>
          </c:marker>
          <c:cat>
            <c:numRef>
              <c:f>Sheet1!$B$4:$B$37</c:f>
              <c:numCache>
                <c:formatCode>General</c:formatCode>
                <c:ptCount val="34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Sheet1!$AJ$4:$AJ$38</c:f>
              <c:numCache>
                <c:formatCode>General</c:formatCode>
                <c:ptCount val="35"/>
                <c:pt idx="24" formatCode="0">
                  <c:v>26031</c:v>
                </c:pt>
                <c:pt idx="25" formatCode="0">
                  <c:v>24929.323823389659</c:v>
                </c:pt>
                <c:pt idx="26" formatCode="0">
                  <c:v>26491.541831403862</c:v>
                </c:pt>
                <c:pt idx="27" formatCode="0">
                  <c:v>27890.146453805013</c:v>
                </c:pt>
                <c:pt idx="28" formatCode="0">
                  <c:v>29271.111769360177</c:v>
                </c:pt>
                <c:pt idx="29" formatCode="0">
                  <c:v>30702.28010357152</c:v>
                </c:pt>
                <c:pt idx="30" formatCode="0">
                  <c:v>32193.283061964736</c:v>
                </c:pt>
                <c:pt idx="31" formatCode="0">
                  <c:v>33684.269902202061</c:v>
                </c:pt>
                <c:pt idx="32" formatCode="0">
                  <c:v>35241.315996946869</c:v>
                </c:pt>
                <c:pt idx="33" formatCode="0">
                  <c:v>36862.589920736784</c:v>
                </c:pt>
                <c:pt idx="34" formatCode="0">
                  <c:v>38513.477933810034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5-CCAE-440B-8DF2-FAA954D972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0412144"/>
        <c:axId val="1960408880"/>
      </c:lineChart>
      <c:catAx>
        <c:axId val="1960412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08880"/>
        <c:crosses val="autoZero"/>
        <c:auto val="1"/>
        <c:lblAlgn val="ctr"/>
        <c:lblOffset val="100"/>
        <c:noMultiLvlLbl val="0"/>
      </c:catAx>
      <c:valAx>
        <c:axId val="196040888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/>
                  <a:t>Title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12144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ctr" rtl="0">
              <a:def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Energy Sale (GWh) 2016-17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Sheet1!$AL$20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Sheet1!$AM$19:$AO$19</c:f>
              <c:strCache>
                <c:ptCount val="3"/>
                <c:pt idx="0">
                  <c:v>CPPA Purchased Energy</c:v>
                </c:pt>
                <c:pt idx="1">
                  <c:v>132 kV sent out DISCOs</c:v>
                </c:pt>
                <c:pt idx="2">
                  <c:v>Sale of DISCOs</c:v>
                </c:pt>
              </c:strCache>
            </c:strRef>
          </c:cat>
          <c:val>
            <c:numRef>
              <c:f>Sheet1!$AM$20:$AO$20</c:f>
              <c:numCache>
                <c:formatCode>General</c:formatCode>
                <c:ptCount val="3"/>
                <c:pt idx="0">
                  <c:v>106796</c:v>
                </c:pt>
                <c:pt idx="1">
                  <c:v>99391</c:v>
                </c:pt>
                <c:pt idx="2">
                  <c:v>81557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B9E-46E8-951D-7566C6747872}"/>
            </c:ext>
          </c:extLst>
        </c:ser>
        <c:ser>
          <c:idx val="1"/>
          <c:order val="1"/>
          <c:tx>
            <c:strRef>
              <c:f>Sheet1!$AL$21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Sheet1!$AM$19:$AO$19</c:f>
              <c:strCache>
                <c:ptCount val="3"/>
                <c:pt idx="0">
                  <c:v>CPPA Purchased Energy</c:v>
                </c:pt>
                <c:pt idx="1">
                  <c:v>132 kV sent out DISCOs</c:v>
                </c:pt>
                <c:pt idx="2">
                  <c:v>Sale of DISCOs</c:v>
                </c:pt>
              </c:strCache>
            </c:strRef>
          </c:cat>
          <c:val>
            <c:numRef>
              <c:f>Sheet1!$AM$21:$AO$21</c:f>
              <c:numCache>
                <c:formatCode>General</c:formatCode>
                <c:ptCount val="3"/>
                <c:pt idx="0">
                  <c:v>109518</c:v>
                </c:pt>
                <c:pt idx="1">
                  <c:v>102939</c:v>
                </c:pt>
                <c:pt idx="2">
                  <c:v>85379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B9E-46E8-951D-7566C67478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21819872"/>
        <c:axId val="2021814976"/>
      </c:barChart>
      <c:catAx>
        <c:axId val="20218198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021814976"/>
        <c:crosses val="autoZero"/>
        <c:auto val="1"/>
        <c:lblAlgn val="ctr"/>
        <c:lblOffset val="100"/>
        <c:noMultiLvlLbl val="0"/>
      </c:catAx>
      <c:valAx>
        <c:axId val="20218149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021819872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  <c:userShapes r:id="rId3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CPPA-G Purchased (GWh) 2016-17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A974-45AE-856F-AA07F18FEBA9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A974-45AE-856F-AA07F18FEBA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Sheet1!$AF$4:$AH$4</c:f>
              <c:strCache>
                <c:ptCount val="3"/>
                <c:pt idx="0">
                  <c:v>Actual </c:v>
                </c:pt>
                <c:pt idx="1">
                  <c:v>Forecast</c:v>
                </c:pt>
                <c:pt idx="2">
                  <c:v>Comp/Forecast</c:v>
                </c:pt>
              </c:strCache>
            </c:strRef>
          </c:cat>
          <c:val>
            <c:numRef>
              <c:f>Sheet1!$AF$5:$AH$5</c:f>
              <c:numCache>
                <c:formatCode>General</c:formatCode>
                <c:ptCount val="3"/>
                <c:pt idx="0">
                  <c:v>106796</c:v>
                </c:pt>
                <c:pt idx="1">
                  <c:v>109518</c:v>
                </c:pt>
                <c:pt idx="2">
                  <c:v>135941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974-45AE-856F-AA07F18FEB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2102976"/>
        <c:axId val="1862098624"/>
      </c:barChart>
      <c:catAx>
        <c:axId val="1862102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000"/>
            </a:pPr>
            <a:endParaRPr lang="en-US"/>
          </a:p>
        </c:txPr>
        <c:crossAx val="1862098624"/>
        <c:crosses val="autoZero"/>
        <c:auto val="1"/>
        <c:lblAlgn val="ctr"/>
        <c:lblOffset val="100"/>
        <c:noMultiLvlLbl val="0"/>
      </c:catAx>
      <c:valAx>
        <c:axId val="186209862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102976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/>
      </a:pPr>
      <a:endParaRPr lang="en-US"/>
    </a:p>
  </c:txPr>
  <c:externalData r:id="rId2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DISCOs Energy Sale (GWh) 2016-17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Sheet1!$Y$4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cat>
            <c:strRef>
              <c:f>Sheet1!$X$5:$X$14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Sheet1!$Y$5:$Y$14</c:f>
              <c:numCache>
                <c:formatCode>General</c:formatCode>
                <c:ptCount val="10"/>
                <c:pt idx="0">
                  <c:v>17782</c:v>
                </c:pt>
                <c:pt idx="1">
                  <c:v>11498</c:v>
                </c:pt>
                <c:pt idx="2">
                  <c:v>9627</c:v>
                </c:pt>
                <c:pt idx="3" formatCode="0">
                  <c:v>3718</c:v>
                </c:pt>
                <c:pt idx="4">
                  <c:v>8777</c:v>
                </c:pt>
                <c:pt idx="5">
                  <c:v>8432.1</c:v>
                </c:pt>
                <c:pt idx="6">
                  <c:v>13253</c:v>
                </c:pt>
                <c:pt idx="7">
                  <c:v>2788</c:v>
                </c:pt>
                <c:pt idx="8">
                  <c:v>1227.1300000000001</c:v>
                </c:pt>
                <c:pt idx="9">
                  <c:v>4452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E72-419C-863D-54A384130E89}"/>
            </c:ext>
          </c:extLst>
        </c:ser>
        <c:ser>
          <c:idx val="1"/>
          <c:order val="1"/>
          <c:tx>
            <c:strRef>
              <c:f>Sheet1!$Z$4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cat>
            <c:strRef>
              <c:f>Sheet1!$X$5:$X$14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Sheet1!$Z$5:$Z$14</c:f>
              <c:numCache>
                <c:formatCode>General</c:formatCode>
                <c:ptCount val="10"/>
                <c:pt idx="0">
                  <c:v>18754</c:v>
                </c:pt>
                <c:pt idx="1">
                  <c:v>11225</c:v>
                </c:pt>
                <c:pt idx="2">
                  <c:v>9790</c:v>
                </c:pt>
                <c:pt idx="3">
                  <c:v>4509</c:v>
                </c:pt>
                <c:pt idx="4">
                  <c:v>7508</c:v>
                </c:pt>
                <c:pt idx="5">
                  <c:v>9738</c:v>
                </c:pt>
                <c:pt idx="6">
                  <c:v>14201</c:v>
                </c:pt>
                <c:pt idx="7">
                  <c:v>3751</c:v>
                </c:pt>
                <c:pt idx="8">
                  <c:v>1514</c:v>
                </c:pt>
                <c:pt idx="9">
                  <c:v>4389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E72-419C-863D-54A384130E89}"/>
            </c:ext>
          </c:extLst>
        </c:ser>
        <c:ser>
          <c:idx val="2"/>
          <c:order val="2"/>
          <c:tx>
            <c:strRef>
              <c:f>Sheet1!$AA$4</c:f>
              <c:strCache>
                <c:ptCount val="1"/>
                <c:pt idx="0">
                  <c:v>Comp-Forecast</c:v>
                </c:pt>
              </c:strCache>
            </c:strRef>
          </c:tx>
          <c:invertIfNegative val="0"/>
          <c:cat>
            <c:strRef>
              <c:f>Sheet1!$X$5:$X$14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Sheet1!$AA$5:$AA$14</c:f>
              <c:numCache>
                <c:formatCode>General</c:formatCode>
                <c:ptCount val="10"/>
                <c:pt idx="0">
                  <c:v>23965</c:v>
                </c:pt>
                <c:pt idx="1">
                  <c:v>14518</c:v>
                </c:pt>
                <c:pt idx="2">
                  <c:v>12619</c:v>
                </c:pt>
                <c:pt idx="3">
                  <c:v>5878</c:v>
                </c:pt>
                <c:pt idx="4">
                  <c:v>9837</c:v>
                </c:pt>
                <c:pt idx="5">
                  <c:v>12493</c:v>
                </c:pt>
                <c:pt idx="6">
                  <c:v>17842</c:v>
                </c:pt>
                <c:pt idx="7">
                  <c:v>4936</c:v>
                </c:pt>
                <c:pt idx="8">
                  <c:v>2023</c:v>
                </c:pt>
                <c:pt idx="9">
                  <c:v>5867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E72-419C-863D-54A384130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2093184"/>
        <c:axId val="1862100800"/>
      </c:barChart>
      <c:catAx>
        <c:axId val="18620931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100800"/>
        <c:crosses val="autoZero"/>
        <c:auto val="1"/>
        <c:lblAlgn val="ctr"/>
        <c:lblOffset val="100"/>
        <c:noMultiLvlLbl val="0"/>
      </c:catAx>
      <c:valAx>
        <c:axId val="186210080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093184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Energy Sent Out DISCOs (GWh) 2016-17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Sheet1!$AM$3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cat>
            <c:strRef>
              <c:f>Sheet1!$AL$4:$AL$13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Sheet1!$AM$4:$AM$13</c:f>
              <c:numCache>
                <c:formatCode>General</c:formatCode>
                <c:ptCount val="10"/>
                <c:pt idx="0">
                  <c:v>20622</c:v>
                </c:pt>
                <c:pt idx="1">
                  <c:v>12858</c:v>
                </c:pt>
                <c:pt idx="2">
                  <c:v>10583</c:v>
                </c:pt>
                <c:pt idx="3">
                  <c:v>5359</c:v>
                </c:pt>
                <c:pt idx="4">
                  <c:v>9779</c:v>
                </c:pt>
                <c:pt idx="5">
                  <c:v>12511</c:v>
                </c:pt>
                <c:pt idx="6">
                  <c:v>15952</c:v>
                </c:pt>
                <c:pt idx="7">
                  <c:v>4489</c:v>
                </c:pt>
                <c:pt idx="8">
                  <c:v>1451</c:v>
                </c:pt>
                <c:pt idx="9">
                  <c:v>5789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F2E-4CE4-9BF9-E3E07EA954A3}"/>
            </c:ext>
          </c:extLst>
        </c:ser>
        <c:ser>
          <c:idx val="1"/>
          <c:order val="1"/>
          <c:tx>
            <c:strRef>
              <c:f>Sheet1!$AN$3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cat>
            <c:strRef>
              <c:f>Sheet1!$AL$4:$AL$13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Sheet1!$AN$4:$AN$13</c:f>
              <c:numCache>
                <c:formatCode>General</c:formatCode>
                <c:ptCount val="10"/>
                <c:pt idx="0">
                  <c:v>21205</c:v>
                </c:pt>
                <c:pt idx="1">
                  <c:v>12499</c:v>
                </c:pt>
                <c:pt idx="2">
                  <c:v>10786</c:v>
                </c:pt>
                <c:pt idx="3">
                  <c:v>6017</c:v>
                </c:pt>
                <c:pt idx="4">
                  <c:v>8397</c:v>
                </c:pt>
                <c:pt idx="5">
                  <c:v>13950</c:v>
                </c:pt>
                <c:pt idx="6">
                  <c:v>16825</c:v>
                </c:pt>
                <c:pt idx="7">
                  <c:v>5812</c:v>
                </c:pt>
                <c:pt idx="8">
                  <c:v>1863</c:v>
                </c:pt>
                <c:pt idx="9">
                  <c:v>5573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F2E-4CE4-9BF9-E3E07EA954A3}"/>
            </c:ext>
          </c:extLst>
        </c:ser>
        <c:ser>
          <c:idx val="2"/>
          <c:order val="2"/>
          <c:tx>
            <c:strRef>
              <c:f>Sheet1!$AO$3</c:f>
              <c:strCache>
                <c:ptCount val="1"/>
                <c:pt idx="0">
                  <c:v>Comp-Forecast</c:v>
                </c:pt>
              </c:strCache>
            </c:strRef>
          </c:tx>
          <c:invertIfNegative val="0"/>
          <c:cat>
            <c:strRef>
              <c:f>Sheet1!$AL$4:$AL$13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Sheet1!$AO$4:$AO$13</c:f>
              <c:numCache>
                <c:formatCode>General</c:formatCode>
                <c:ptCount val="10"/>
                <c:pt idx="0">
                  <c:v>27117</c:v>
                </c:pt>
                <c:pt idx="1">
                  <c:v>16146</c:v>
                </c:pt>
                <c:pt idx="2">
                  <c:v>13906</c:v>
                </c:pt>
                <c:pt idx="3">
                  <c:v>7844</c:v>
                </c:pt>
                <c:pt idx="4">
                  <c:v>11002</c:v>
                </c:pt>
                <c:pt idx="5">
                  <c:v>17876</c:v>
                </c:pt>
                <c:pt idx="6">
                  <c:v>21133</c:v>
                </c:pt>
                <c:pt idx="7">
                  <c:v>7648</c:v>
                </c:pt>
                <c:pt idx="8">
                  <c:v>2489</c:v>
                </c:pt>
                <c:pt idx="9">
                  <c:v>7450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F2E-4CE4-9BF9-E3E07EA954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2105696"/>
        <c:axId val="1862106240"/>
      </c:barChart>
      <c:catAx>
        <c:axId val="18621056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106240"/>
        <c:crosses val="autoZero"/>
        <c:auto val="1"/>
        <c:lblAlgn val="ctr"/>
        <c:lblOffset val="100"/>
        <c:noMultiLvlLbl val="0"/>
      </c:catAx>
      <c:valAx>
        <c:axId val="18621062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105696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400"/>
            </a:pPr>
            <a:r>
              <a:rPr lang="en-US" sz="2400" dirty="0"/>
              <a:t>Yearly System  Peak Demand (MW) Comparison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Comparison!$P$6</c:f>
              <c:strCache>
                <c:ptCount val="1"/>
                <c:pt idx="0">
                  <c:v>Forecasted Peak Demand</c:v>
                </c:pt>
              </c:strCache>
            </c:strRef>
          </c:tx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accent1"/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Comparison!$A$3:$A$6</c:f>
              <c:strCache>
                <c:ptCount val="4"/>
                <c:pt idx="0">
                  <c:v>2012-13</c:v>
                </c:pt>
                <c:pt idx="1">
                  <c:v>2013-14</c:v>
                </c:pt>
                <c:pt idx="2">
                  <c:v>2014-15</c:v>
                </c:pt>
                <c:pt idx="3">
                  <c:v>2015-16</c:v>
                </c:pt>
              </c:strCache>
            </c:strRef>
          </c:cat>
          <c:val>
            <c:numRef>
              <c:f>Comparison!$N$3:$N$7</c:f>
              <c:numCache>
                <c:formatCode>General</c:formatCode>
                <c:ptCount val="5"/>
                <c:pt idx="0">
                  <c:v>19915</c:v>
                </c:pt>
                <c:pt idx="1">
                  <c:v>20888</c:v>
                </c:pt>
                <c:pt idx="2">
                  <c:v>21858</c:v>
                </c:pt>
                <c:pt idx="3">
                  <c:v>22880</c:v>
                </c:pt>
                <c:pt idx="4">
                  <c:v>24001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CBA8-40A0-83A8-770094EEB712}"/>
            </c:ext>
          </c:extLst>
        </c:ser>
        <c:ser>
          <c:idx val="1"/>
          <c:order val="1"/>
          <c:tx>
            <c:strRef>
              <c:f>Comparison!$P$2</c:f>
              <c:strCache>
                <c:ptCount val="1"/>
                <c:pt idx="0">
                  <c:v>Actual Peak Demand</c:v>
                </c:pt>
              </c:strCache>
            </c:strRef>
          </c:tx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accent2"/>
                    </a:solidFill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val>
            <c:numRef>
              <c:f>Comparison!$N$12:$N$16</c:f>
              <c:numCache>
                <c:formatCode>General</c:formatCode>
                <c:ptCount val="5"/>
                <c:pt idx="0">
                  <c:v>18827</c:v>
                </c:pt>
                <c:pt idx="1">
                  <c:v>20576</c:v>
                </c:pt>
                <c:pt idx="2">
                  <c:v>21701</c:v>
                </c:pt>
                <c:pt idx="3">
                  <c:v>23199</c:v>
                </c:pt>
                <c:pt idx="4">
                  <c:v>25717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CBA8-40A0-83A8-770094EEB7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2092096"/>
        <c:axId val="1862093728"/>
      </c:lineChart>
      <c:catAx>
        <c:axId val="18620920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1862093728"/>
        <c:crosses val="autoZero"/>
        <c:auto val="1"/>
        <c:lblAlgn val="ctr"/>
        <c:lblOffset val="100"/>
        <c:noMultiLvlLbl val="0"/>
      </c:catAx>
      <c:valAx>
        <c:axId val="186209372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1862092096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25400" cap="flat" cmpd="sng" algn="ctr">
      <a:solidFill>
        <a:schemeClr val="accent1"/>
      </a:solidFill>
      <a:prstDash val="solid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b="1"/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Energy</a:t>
            </a:r>
            <a:r>
              <a:rPr lang="en-US" b="1" baseline="0" dirty="0"/>
              <a:t> </a:t>
            </a: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(GWh) Comparison 2016-17</a:t>
            </a:r>
          </a:p>
        </c:rich>
      </c:tx>
      <c:layout>
        <c:manualLayout>
          <c:xMode val="edge"/>
          <c:yMode val="edge"/>
          <c:x val="0.29344127216243543"/>
          <c:y val="1.7543859649122806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'Data (2)'!$AK$21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'Data (2)'!$AL$20:$AN$20</c:f>
              <c:strCache>
                <c:ptCount val="3"/>
                <c:pt idx="0">
                  <c:v>CPPA Purchased Energy</c:v>
                </c:pt>
                <c:pt idx="1">
                  <c:v>132 kV sent out DISCOs</c:v>
                </c:pt>
                <c:pt idx="2">
                  <c:v>Sale of DISCOs</c:v>
                </c:pt>
              </c:strCache>
            </c:strRef>
          </c:cat>
          <c:val>
            <c:numRef>
              <c:f>'Data (2)'!$AL$21:$AN$21</c:f>
              <c:numCache>
                <c:formatCode>General</c:formatCode>
                <c:ptCount val="3"/>
                <c:pt idx="0">
                  <c:v>106796</c:v>
                </c:pt>
                <c:pt idx="1">
                  <c:v>99391</c:v>
                </c:pt>
                <c:pt idx="2">
                  <c:v>81557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574-4EFC-9EB0-4B6F4578A9CD}"/>
            </c:ext>
          </c:extLst>
        </c:ser>
        <c:ser>
          <c:idx val="1"/>
          <c:order val="1"/>
          <c:tx>
            <c:strRef>
              <c:f>'Data (2)'!$AK$22</c:f>
              <c:strCache>
                <c:ptCount val="1"/>
                <c:pt idx="0">
                  <c:v>Forecast</c:v>
                </c:pt>
              </c:strCache>
            </c:strRef>
          </c:tx>
          <c:spPr>
            <a:ln w="31750"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'Data (2)'!$AL$20:$AN$20</c:f>
              <c:strCache>
                <c:ptCount val="3"/>
                <c:pt idx="0">
                  <c:v>CPPA Purchased Energy</c:v>
                </c:pt>
                <c:pt idx="1">
                  <c:v>132 kV sent out DISCOs</c:v>
                </c:pt>
                <c:pt idx="2">
                  <c:v>Sale of DISCOs</c:v>
                </c:pt>
              </c:strCache>
            </c:strRef>
          </c:cat>
          <c:val>
            <c:numRef>
              <c:f>'Data (2)'!$AL$22:$AN$22</c:f>
              <c:numCache>
                <c:formatCode>General</c:formatCode>
                <c:ptCount val="3"/>
                <c:pt idx="0">
                  <c:v>106258</c:v>
                </c:pt>
                <c:pt idx="1">
                  <c:v>98434</c:v>
                </c:pt>
                <c:pt idx="2">
                  <c:v>81020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574-4EFC-9EB0-4B6F4578A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2095360"/>
        <c:axId val="1862095904"/>
      </c:barChart>
      <c:catAx>
        <c:axId val="18620953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2095904"/>
        <c:crosses val="autoZero"/>
        <c:auto val="1"/>
        <c:lblAlgn val="ctr"/>
        <c:lblOffset val="100"/>
        <c:noMultiLvlLbl val="0"/>
      </c:catAx>
      <c:valAx>
        <c:axId val="1862095904"/>
        <c:scaling>
          <c:orientation val="minMax"/>
        </c:scaling>
        <c:delete val="0"/>
        <c:axPos val="l"/>
        <c:majorGridlines>
          <c:spPr>
            <a:ln w="3175"/>
          </c:spPr>
        </c:majorGridlines>
        <c:numFmt formatCode="General" sourceLinked="1"/>
        <c:majorTickMark val="out"/>
        <c:minorTickMark val="none"/>
        <c:tickLblPos val="nextTo"/>
        <c:spPr>
          <a:solidFill>
            <a:srgbClr val="FFFFFF"/>
          </a:solidFill>
        </c:spPr>
        <c:txPr>
          <a:bodyPr/>
          <a:lstStyle/>
          <a:p>
            <a:pPr>
              <a:defRPr sz="1600"/>
            </a:pPr>
            <a:endParaRPr lang="en-US"/>
          </a:p>
        </c:txPr>
        <c:crossAx val="1862095360"/>
        <c:crosses val="autoZero"/>
        <c:crossBetween val="between"/>
      </c:valAx>
      <c:spPr>
        <a:noFill/>
      </c:spPr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  <c:userShapes r:id="rId3"/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b="1"/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Energy</a:t>
            </a:r>
            <a:r>
              <a:rPr lang="en-US" b="1" baseline="0" dirty="0"/>
              <a:t> </a:t>
            </a: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(GWh) Comparison 2017-18</a:t>
            </a:r>
          </a:p>
        </c:rich>
      </c:tx>
      <c:layout>
        <c:manualLayout>
          <c:xMode val="edge"/>
          <c:yMode val="edge"/>
          <c:x val="0.29344127216243543"/>
          <c:y val="1.7543859649122806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'Data (2)'!$AK$21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'Data (2)'!$AL$20:$AM$20</c:f>
              <c:strCache>
                <c:ptCount val="2"/>
                <c:pt idx="0">
                  <c:v>CPPA Purchased Energy</c:v>
                </c:pt>
                <c:pt idx="1">
                  <c:v>Sale of DISCOs</c:v>
                </c:pt>
              </c:strCache>
            </c:strRef>
          </c:cat>
          <c:val>
            <c:numRef>
              <c:f>'Data (2)'!$AL$21:$AM$21</c:f>
              <c:numCache>
                <c:formatCode>General</c:formatCode>
                <c:ptCount val="2"/>
                <c:pt idx="0">
                  <c:v>120727</c:v>
                </c:pt>
                <c:pt idx="1">
                  <c:v>91902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574-4EFC-9EB0-4B6F4578A9CD}"/>
            </c:ext>
          </c:extLst>
        </c:ser>
        <c:ser>
          <c:idx val="1"/>
          <c:order val="1"/>
          <c:tx>
            <c:strRef>
              <c:f>'Data (2)'!$AK$22</c:f>
              <c:strCache>
                <c:ptCount val="1"/>
                <c:pt idx="0">
                  <c:v>Forecast</c:v>
                </c:pt>
              </c:strCache>
            </c:strRef>
          </c:tx>
          <c:spPr>
            <a:ln w="31750"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'Data (2)'!$AL$20:$AM$20</c:f>
              <c:strCache>
                <c:ptCount val="2"/>
                <c:pt idx="0">
                  <c:v>CPPA Purchased Energy</c:v>
                </c:pt>
                <c:pt idx="1">
                  <c:v>Sale of DISCOs</c:v>
                </c:pt>
              </c:strCache>
            </c:strRef>
          </c:cat>
          <c:val>
            <c:numRef>
              <c:f>'Data (2)'!$AL$22:$AM$22</c:f>
              <c:numCache>
                <c:formatCode>General</c:formatCode>
                <c:ptCount val="2"/>
                <c:pt idx="0">
                  <c:v>111664</c:v>
                </c:pt>
                <c:pt idx="1">
                  <c:v>85829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574-4EFC-9EB0-4B6F4578A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7520848"/>
        <c:axId val="1867525200"/>
      </c:barChart>
      <c:catAx>
        <c:axId val="18675208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1867525200"/>
        <c:crosses val="autoZero"/>
        <c:auto val="1"/>
        <c:lblAlgn val="ctr"/>
        <c:lblOffset val="100"/>
        <c:noMultiLvlLbl val="0"/>
      </c:catAx>
      <c:valAx>
        <c:axId val="1867525200"/>
        <c:scaling>
          <c:orientation val="minMax"/>
        </c:scaling>
        <c:delete val="0"/>
        <c:axPos val="l"/>
        <c:majorGridlines>
          <c:spPr>
            <a:ln w="3175"/>
          </c:spPr>
        </c:majorGridlines>
        <c:numFmt formatCode="General" sourceLinked="1"/>
        <c:majorTickMark val="out"/>
        <c:minorTickMark val="none"/>
        <c:tickLblPos val="nextTo"/>
        <c:spPr>
          <a:solidFill>
            <a:srgbClr val="FFFFFF"/>
          </a:solidFill>
        </c:spPr>
        <c:txPr>
          <a:bodyPr/>
          <a:lstStyle/>
          <a:p>
            <a:pPr>
              <a:defRPr sz="1600"/>
            </a:pPr>
            <a:endParaRPr lang="en-US"/>
          </a:p>
        </c:txPr>
        <c:crossAx val="1867520848"/>
        <c:crosses val="autoZero"/>
        <c:crossBetween val="between"/>
      </c:valAx>
      <c:spPr>
        <a:noFill/>
      </c:spPr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  <c:userShapes r:id="rId3"/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Actual </a:t>
            </a:r>
            <a:r>
              <a:rPr lang="en-US" sz="2800" baseline="0"/>
              <a:t> vs Forecast (2017-18)  with Constraints</a:t>
            </a:r>
            <a:endParaRPr lang="en-US" sz="28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Sheet1!$G$26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2.1741104882609878E-2"/>
                  <c:y val="-4.8740617949074834E-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F99C-48DC-BE23-9A806B2C13D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Sheet1!$F$27:$F$29</c:f>
              <c:strCache>
                <c:ptCount val="3"/>
                <c:pt idx="0">
                  <c:v>Peak Demand</c:v>
                </c:pt>
                <c:pt idx="1">
                  <c:v>Generation</c:v>
                </c:pt>
                <c:pt idx="2">
                  <c:v>Sale</c:v>
                </c:pt>
              </c:strCache>
            </c:strRef>
          </c:cat>
          <c:val>
            <c:numRef>
              <c:f>Sheet1!$G$27:$G$29</c:f>
              <c:numCache>
                <c:formatCode>General</c:formatCode>
                <c:ptCount val="3"/>
                <c:pt idx="0">
                  <c:v>21177</c:v>
                </c:pt>
                <c:pt idx="1">
                  <c:v>116622</c:v>
                </c:pt>
                <c:pt idx="2">
                  <c:v>89776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99C-48DC-BE23-9A806B2C13D8}"/>
            </c:ext>
          </c:extLst>
        </c:ser>
        <c:ser>
          <c:idx val="1"/>
          <c:order val="1"/>
          <c:tx>
            <c:strRef>
              <c:f>Sheet1!$H$26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Sheet1!$F$27:$F$29</c:f>
              <c:strCache>
                <c:ptCount val="3"/>
                <c:pt idx="0">
                  <c:v>Peak Demand</c:v>
                </c:pt>
                <c:pt idx="1">
                  <c:v>Generation</c:v>
                </c:pt>
                <c:pt idx="2">
                  <c:v>Sale</c:v>
                </c:pt>
              </c:strCache>
            </c:strRef>
          </c:cat>
          <c:val>
            <c:numRef>
              <c:f>Sheet1!$H$27:$H$29</c:f>
              <c:numCache>
                <c:formatCode>General</c:formatCode>
                <c:ptCount val="3"/>
                <c:pt idx="0">
                  <c:v>20795</c:v>
                </c:pt>
                <c:pt idx="1">
                  <c:v>120727</c:v>
                </c:pt>
                <c:pt idx="2">
                  <c:v>91902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99C-48DC-BE23-9A806B2C13D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67523024"/>
        <c:axId val="1867532816"/>
      </c:barChart>
      <c:catAx>
        <c:axId val="18675230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Peak</a:t>
                </a:r>
                <a:r>
                  <a:rPr lang="en-US" sz="1400" baseline="0"/>
                  <a:t> Demand (MW) Generation , Sale (GWh) </a:t>
                </a:r>
                <a:endParaRPr lang="en-US" sz="1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2816"/>
        <c:crosses val="autoZero"/>
        <c:auto val="1"/>
        <c:lblAlgn val="ctr"/>
        <c:lblOffset val="100"/>
        <c:noMultiLvlLbl val="0"/>
      </c:catAx>
      <c:valAx>
        <c:axId val="1867532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2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8F1E-4F65-B80A-C742F4ABAD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5306832"/>
        <c:axId val="1865307920"/>
      </c:lineChart>
      <c:catAx>
        <c:axId val="1865306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865307920"/>
        <c:crosses val="autoZero"/>
        <c:auto val="1"/>
        <c:lblAlgn val="ctr"/>
        <c:lblOffset val="100"/>
        <c:noMultiLvlLbl val="0"/>
      </c:catAx>
      <c:valAx>
        <c:axId val="1865307920"/>
        <c:scaling>
          <c:orientation val="minMax"/>
          <c:max val="40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865306832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baseline="0">
                <a:effectLst/>
              </a:rPr>
              <a:t>Actual  vs Forecast (2017-18)  without Constraints</a:t>
            </a:r>
            <a:endParaRPr lang="en-US" sz="200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Sheet1!$L$26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3.6111111111111163E-2"/>
                  <c:y val="-9.08574510979445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FF64-4EEA-A761-46759110324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Sheet1!$K$27:$K$29</c:f>
              <c:strCache>
                <c:ptCount val="3"/>
                <c:pt idx="0">
                  <c:v>Peak Demand</c:v>
                </c:pt>
                <c:pt idx="1">
                  <c:v>Generation</c:v>
                </c:pt>
                <c:pt idx="2">
                  <c:v>Sale</c:v>
                </c:pt>
              </c:strCache>
            </c:strRef>
          </c:cat>
          <c:val>
            <c:numRef>
              <c:f>Sheet1!$L$27:$L$29</c:f>
              <c:numCache>
                <c:formatCode>0</c:formatCode>
                <c:ptCount val="3"/>
                <c:pt idx="0">
                  <c:v>26633</c:v>
                </c:pt>
                <c:pt idx="1">
                  <c:v>143109</c:v>
                </c:pt>
                <c:pt idx="2">
                  <c:v>109256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F64-4EEA-A761-46759110324A}"/>
            </c:ext>
          </c:extLst>
        </c:ser>
        <c:ser>
          <c:idx val="1"/>
          <c:order val="1"/>
          <c:tx>
            <c:strRef>
              <c:f>Sheet1!$M$26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Sheet1!$K$27:$K$29</c:f>
              <c:strCache>
                <c:ptCount val="3"/>
                <c:pt idx="0">
                  <c:v>Peak Demand</c:v>
                </c:pt>
                <c:pt idx="1">
                  <c:v>Generation</c:v>
                </c:pt>
                <c:pt idx="2">
                  <c:v>Sale</c:v>
                </c:pt>
              </c:strCache>
            </c:strRef>
          </c:cat>
          <c:val>
            <c:numRef>
              <c:f>Sheet1!$M$27:$M$29</c:f>
              <c:numCache>
                <c:formatCode>0</c:formatCode>
                <c:ptCount val="3"/>
                <c:pt idx="0">
                  <c:v>26741</c:v>
                </c:pt>
                <c:pt idx="1">
                  <c:v>148998.91422731199</c:v>
                </c:pt>
                <c:pt idx="2">
                  <c:v>118347.99829151199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F64-4EEA-A761-46759110324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62072720"/>
        <c:axId val="1862072176"/>
      </c:barChart>
      <c:catAx>
        <c:axId val="1862072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0" i="0" baseline="0">
                    <a:effectLst/>
                  </a:rPr>
                  <a:t>Peak Demand (MW) Generation , Sale (GWh) </a:t>
                </a:r>
                <a:endParaRPr lang="en-US" sz="1100">
                  <a:effectLst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72176"/>
        <c:crosses val="autoZero"/>
        <c:auto val="1"/>
        <c:lblAlgn val="ctr"/>
        <c:lblOffset val="100"/>
        <c:noMultiLvlLbl val="0"/>
      </c:catAx>
      <c:valAx>
        <c:axId val="1862072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72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Comparsion</a:t>
            </a:r>
            <a:r>
              <a:rPr lang="en-US" sz="2800" baseline="0"/>
              <a:t> of actual with forecast for the year 2018-19</a:t>
            </a:r>
            <a:endParaRPr lang="en-US" sz="28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Sheet2!$B$1:$F$1</c:f>
              <c:strCache>
                <c:ptCount val="3"/>
                <c:pt idx="0">
                  <c:v>Computed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Sheet2!$B$2:$F$2</c:f>
              <c:numCache>
                <c:formatCode>General</c:formatCode>
                <c:ptCount val="3"/>
                <c:pt idx="0">
                  <c:v>25627</c:v>
                </c:pt>
                <c:pt idx="1">
                  <c:v>122542</c:v>
                </c:pt>
                <c:pt idx="2">
                  <c:v>94089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E5A-4B30-B93C-EAC94D942937}"/>
            </c:ext>
          </c:extLst>
        </c:ser>
        <c:ser>
          <c:idx val="1"/>
          <c:order val="1"/>
          <c:tx>
            <c:strRef>
              <c:f>Sheet2!$A$3</c:f>
              <c:strCache>
                <c:ptCount val="1"/>
                <c:pt idx="0">
                  <c:v>Forecasted</c:v>
                </c:pt>
              </c:strCache>
            </c:strRef>
          </c:tx>
          <c:spPr>
            <a:pattFill prst="pct60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Sheet2!$B$1:$F$1</c:f>
              <c:strCache>
                <c:ptCount val="3"/>
                <c:pt idx="0">
                  <c:v>Computed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Sheet2!$B$3:$F$3</c:f>
              <c:numCache>
                <c:formatCode>General</c:formatCode>
                <c:ptCount val="3"/>
                <c:pt idx="0">
                  <c:v>25579</c:v>
                </c:pt>
                <c:pt idx="1">
                  <c:v>126702</c:v>
                </c:pt>
                <c:pt idx="2">
                  <c:v>97404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E5A-4B30-B93C-EAC94D94293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62070000"/>
        <c:axId val="1862068912"/>
      </c:barChart>
      <c:catAx>
        <c:axId val="1862070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68912"/>
        <c:crosses val="autoZero"/>
        <c:auto val="1"/>
        <c:lblAlgn val="ctr"/>
        <c:lblOffset val="100"/>
        <c:noMultiLvlLbl val="0"/>
      </c:catAx>
      <c:valAx>
        <c:axId val="18620689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70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Energy Purchased by CPPA(</a:t>
            </a:r>
            <a:r>
              <a:rPr lang="en-US" sz="24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GWh</a:t>
            </a: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) 2016-17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786389816027095"/>
          <c:y val="0.15782407407407409"/>
          <c:w val="0.59029154142617424"/>
          <c:h val="0.72088764946048411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3D3-4922-9C68-45F72D391685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3D3-4922-9C68-45F72D39168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Data!$AF$4:$AH$4</c:f>
              <c:strCache>
                <c:ptCount val="3"/>
                <c:pt idx="0">
                  <c:v>Actual </c:v>
                </c:pt>
                <c:pt idx="1">
                  <c:v>Forecast</c:v>
                </c:pt>
                <c:pt idx="2">
                  <c:v>Comp/Forecast</c:v>
                </c:pt>
              </c:strCache>
            </c:strRef>
          </c:cat>
          <c:val>
            <c:numRef>
              <c:f>Data!$AF$5:$AH$5</c:f>
              <c:numCache>
                <c:formatCode>General</c:formatCode>
                <c:ptCount val="3"/>
                <c:pt idx="0">
                  <c:v>106796</c:v>
                </c:pt>
                <c:pt idx="1">
                  <c:v>106258</c:v>
                </c:pt>
                <c:pt idx="2">
                  <c:v>135473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3D3-4922-9C68-45F72D3916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"/>
        <c:overlap val="87"/>
        <c:axId val="1862073264"/>
        <c:axId val="1862067280"/>
      </c:barChart>
      <c:catAx>
        <c:axId val="1862073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67280"/>
        <c:crosses val="autoZero"/>
        <c:auto val="1"/>
        <c:lblAlgn val="ctr"/>
        <c:lblOffset val="100"/>
        <c:noMultiLvlLbl val="0"/>
      </c:catAx>
      <c:valAx>
        <c:axId val="186206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7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132 kV Energy Sent Out DISCOs (GWh) 2016-17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Data!$AM$3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Data!$AM$4:$AM$13</c:f>
              <c:numCache>
                <c:formatCode>General</c:formatCode>
                <c:ptCount val="10"/>
                <c:pt idx="0">
                  <c:v>20622</c:v>
                </c:pt>
                <c:pt idx="1">
                  <c:v>12858</c:v>
                </c:pt>
                <c:pt idx="2">
                  <c:v>10583</c:v>
                </c:pt>
                <c:pt idx="3">
                  <c:v>5359</c:v>
                </c:pt>
                <c:pt idx="4">
                  <c:v>9779</c:v>
                </c:pt>
                <c:pt idx="5">
                  <c:v>12511</c:v>
                </c:pt>
                <c:pt idx="6">
                  <c:v>15952</c:v>
                </c:pt>
                <c:pt idx="7">
                  <c:v>4489</c:v>
                </c:pt>
                <c:pt idx="8">
                  <c:v>1451</c:v>
                </c:pt>
                <c:pt idx="9">
                  <c:v>5789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4FF-43EE-8105-6F5DCF8F39FB}"/>
            </c:ext>
          </c:extLst>
        </c:ser>
        <c:ser>
          <c:idx val="1"/>
          <c:order val="1"/>
          <c:tx>
            <c:strRef>
              <c:f>Data!$AN$3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Data!$AN$4:$AN$13</c:f>
              <c:numCache>
                <c:formatCode>General</c:formatCode>
                <c:ptCount val="10"/>
                <c:pt idx="0">
                  <c:v>21380</c:v>
                </c:pt>
                <c:pt idx="1">
                  <c:v>12684</c:v>
                </c:pt>
                <c:pt idx="2">
                  <c:v>10248</c:v>
                </c:pt>
                <c:pt idx="3">
                  <c:v>5308</c:v>
                </c:pt>
                <c:pt idx="4">
                  <c:v>9523</c:v>
                </c:pt>
                <c:pt idx="5">
                  <c:v>12275</c:v>
                </c:pt>
                <c:pt idx="6">
                  <c:v>15554</c:v>
                </c:pt>
                <c:pt idx="7">
                  <c:v>4340</c:v>
                </c:pt>
                <c:pt idx="8">
                  <c:v>1321</c:v>
                </c:pt>
                <c:pt idx="9">
                  <c:v>5801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4FF-43EE-8105-6F5DCF8F39FB}"/>
            </c:ext>
          </c:extLst>
        </c:ser>
        <c:ser>
          <c:idx val="2"/>
          <c:order val="2"/>
          <c:tx>
            <c:strRef>
              <c:f>Data!$AO$3</c:f>
              <c:strCache>
                <c:ptCount val="1"/>
                <c:pt idx="0">
                  <c:v>Comp-Forecast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Data!$AO$4:$AO$13</c:f>
              <c:numCache>
                <c:formatCode>General</c:formatCode>
                <c:ptCount val="10"/>
                <c:pt idx="0">
                  <c:v>27142</c:v>
                </c:pt>
                <c:pt idx="1">
                  <c:v>16146</c:v>
                </c:pt>
                <c:pt idx="2">
                  <c:v>13009</c:v>
                </c:pt>
                <c:pt idx="3">
                  <c:v>6756</c:v>
                </c:pt>
                <c:pt idx="4">
                  <c:v>12163</c:v>
                </c:pt>
                <c:pt idx="5">
                  <c:v>15655</c:v>
                </c:pt>
                <c:pt idx="6">
                  <c:v>19779</c:v>
                </c:pt>
                <c:pt idx="7">
                  <c:v>6374</c:v>
                </c:pt>
                <c:pt idx="8">
                  <c:v>2219</c:v>
                </c:pt>
                <c:pt idx="9">
                  <c:v>8376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4FF-43EE-8105-6F5DCF8F39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64723568"/>
        <c:axId val="1964727376"/>
      </c:barChart>
      <c:catAx>
        <c:axId val="1964723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27376"/>
        <c:crosses val="autoZero"/>
        <c:auto val="1"/>
        <c:lblAlgn val="ctr"/>
        <c:lblOffset val="100"/>
        <c:noMultiLvlLbl val="0"/>
      </c:catAx>
      <c:valAx>
        <c:axId val="196472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23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11 kV Sent Out DISCOs (GWh) 2016-17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Data!$AS$3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cat>
            <c:strRef>
              <c:f>Data!$AR$4:$AR$13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Data!$AS$4:$AS$13</c:f>
              <c:numCache>
                <c:formatCode>General</c:formatCode>
                <c:ptCount val="10"/>
                <c:pt idx="0">
                  <c:v>20387.66</c:v>
                </c:pt>
                <c:pt idx="1">
                  <c:v>12612.23</c:v>
                </c:pt>
                <c:pt idx="2">
                  <c:v>10381.35</c:v>
                </c:pt>
                <c:pt idx="3">
                  <c:v>5167.17</c:v>
                </c:pt>
                <c:pt idx="4">
                  <c:v>9631.0300000000007</c:v>
                </c:pt>
                <c:pt idx="5">
                  <c:v>12125.55</c:v>
                </c:pt>
                <c:pt idx="6">
                  <c:v>15518.45</c:v>
                </c:pt>
                <c:pt idx="7">
                  <c:v>4306.68</c:v>
                </c:pt>
                <c:pt idx="8">
                  <c:v>1447.49</c:v>
                </c:pt>
                <c:pt idx="9">
                  <c:v>5673.24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E65-44FE-A1D8-D1F89C492D41}"/>
            </c:ext>
          </c:extLst>
        </c:ser>
        <c:ser>
          <c:idx val="1"/>
          <c:order val="1"/>
          <c:tx>
            <c:strRef>
              <c:f>Data!$AT$3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cat>
            <c:strRef>
              <c:f>Data!$AR$4:$AR$13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Data!$AT$4:$AT$13</c:f>
              <c:numCache>
                <c:formatCode>General</c:formatCode>
                <c:ptCount val="10"/>
                <c:pt idx="0">
                  <c:v>21089</c:v>
                </c:pt>
                <c:pt idx="1">
                  <c:v>12503</c:v>
                </c:pt>
                <c:pt idx="2">
                  <c:v>10078</c:v>
                </c:pt>
                <c:pt idx="3">
                  <c:v>5126</c:v>
                </c:pt>
                <c:pt idx="4">
                  <c:v>9373</c:v>
                </c:pt>
                <c:pt idx="5">
                  <c:v>11827</c:v>
                </c:pt>
                <c:pt idx="6">
                  <c:v>15102</c:v>
                </c:pt>
                <c:pt idx="7">
                  <c:v>4183</c:v>
                </c:pt>
                <c:pt idx="8">
                  <c:v>1321</c:v>
                </c:pt>
                <c:pt idx="9">
                  <c:v>5683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E65-44FE-A1D8-D1F89C492D41}"/>
            </c:ext>
          </c:extLst>
        </c:ser>
        <c:ser>
          <c:idx val="2"/>
          <c:order val="2"/>
          <c:tx>
            <c:strRef>
              <c:f>Data!$AU$3</c:f>
              <c:strCache>
                <c:ptCount val="1"/>
                <c:pt idx="0">
                  <c:v>Comp-Forecast</c:v>
                </c:pt>
              </c:strCache>
            </c:strRef>
          </c:tx>
          <c:invertIfNegative val="0"/>
          <c:cat>
            <c:strRef>
              <c:f>Data!$AR$4:$AR$13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Data!$AU$4:$AU$13</c:f>
              <c:numCache>
                <c:formatCode>General</c:formatCode>
                <c:ptCount val="10"/>
                <c:pt idx="0">
                  <c:v>26773</c:v>
                </c:pt>
                <c:pt idx="1">
                  <c:v>15915.2</c:v>
                </c:pt>
                <c:pt idx="2">
                  <c:v>12793</c:v>
                </c:pt>
                <c:pt idx="3">
                  <c:v>6523.8</c:v>
                </c:pt>
                <c:pt idx="4">
                  <c:v>11971.5</c:v>
                </c:pt>
                <c:pt idx="5">
                  <c:v>15084</c:v>
                </c:pt>
                <c:pt idx="6">
                  <c:v>19205</c:v>
                </c:pt>
                <c:pt idx="7">
                  <c:v>6143</c:v>
                </c:pt>
                <c:pt idx="8">
                  <c:v>2132</c:v>
                </c:pt>
                <c:pt idx="9">
                  <c:v>8206.1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9E65-44FE-A1D8-D1F89C492D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64725200"/>
        <c:axId val="1964729552"/>
      </c:barChart>
      <c:catAx>
        <c:axId val="19647252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 algn="ctr">
              <a:defRPr lang="en-US" sz="1400" b="0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29552"/>
        <c:crosses val="autoZero"/>
        <c:auto val="1"/>
        <c:lblAlgn val="ctr"/>
        <c:lblOffset val="100"/>
        <c:noMultiLvlLbl val="0"/>
      </c:catAx>
      <c:valAx>
        <c:axId val="1964729552"/>
        <c:scaling>
          <c:orientation val="minMax"/>
        </c:scaling>
        <c:delete val="0"/>
        <c:axPos val="r"/>
        <c:majorGridlines>
          <c:spPr>
            <a:ln w="9525"/>
          </c:spPr>
        </c:majorGridlines>
        <c:numFmt formatCode="General" sourceLinked="1"/>
        <c:majorTickMark val="out"/>
        <c:minorTickMark val="none"/>
        <c:tickLblPos val="low"/>
        <c:txPr>
          <a:bodyPr anchor="t" anchorCtr="0"/>
          <a:lstStyle/>
          <a:p>
            <a:pPr>
              <a:defRPr sz="1400"/>
            </a:pPr>
            <a:endParaRPr lang="en-US"/>
          </a:p>
        </c:txPr>
        <c:crossAx val="1964725200"/>
        <c:crosses val="max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2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DISCOs Sale (GWh) 2016-17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546996943684426"/>
          <c:y val="0.20233540427699701"/>
          <c:w val="0.827942939493306"/>
          <c:h val="0.58839164091830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Data!$Y$4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Data!$Y$5:$Y$14</c:f>
              <c:numCache>
                <c:formatCode>General</c:formatCode>
                <c:ptCount val="10"/>
                <c:pt idx="0">
                  <c:v>17782</c:v>
                </c:pt>
                <c:pt idx="1">
                  <c:v>11498</c:v>
                </c:pt>
                <c:pt idx="2">
                  <c:v>9627</c:v>
                </c:pt>
                <c:pt idx="3" formatCode="0">
                  <c:v>3718</c:v>
                </c:pt>
                <c:pt idx="4">
                  <c:v>8777</c:v>
                </c:pt>
                <c:pt idx="5">
                  <c:v>8432.1</c:v>
                </c:pt>
                <c:pt idx="6">
                  <c:v>13253</c:v>
                </c:pt>
                <c:pt idx="7">
                  <c:v>2788</c:v>
                </c:pt>
                <c:pt idx="8">
                  <c:v>1227.1300000000001</c:v>
                </c:pt>
                <c:pt idx="9">
                  <c:v>4452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F9D-4A28-83AF-0F7789FC01DA}"/>
            </c:ext>
          </c:extLst>
        </c:ser>
        <c:ser>
          <c:idx val="1"/>
          <c:order val="1"/>
          <c:tx>
            <c:strRef>
              <c:f>Data!$Z$4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invertIfNegative val="0"/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Data!$Z$5:$Z$14</c:f>
              <c:numCache>
                <c:formatCode>General</c:formatCode>
                <c:ptCount val="10"/>
                <c:pt idx="0">
                  <c:v>18435</c:v>
                </c:pt>
                <c:pt idx="1">
                  <c:v>11416</c:v>
                </c:pt>
                <c:pt idx="2">
                  <c:v>9318</c:v>
                </c:pt>
                <c:pt idx="3">
                  <c:v>3918</c:v>
                </c:pt>
                <c:pt idx="4">
                  <c:v>8501</c:v>
                </c:pt>
                <c:pt idx="5">
                  <c:v>8161</c:v>
                </c:pt>
                <c:pt idx="6">
                  <c:v>13053</c:v>
                </c:pt>
                <c:pt idx="7">
                  <c:v>2714</c:v>
                </c:pt>
                <c:pt idx="8">
                  <c:v>1072</c:v>
                </c:pt>
                <c:pt idx="9">
                  <c:v>4431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F9D-4A28-83AF-0F7789FC01DA}"/>
            </c:ext>
          </c:extLst>
        </c:ser>
        <c:ser>
          <c:idx val="2"/>
          <c:order val="2"/>
          <c:tx>
            <c:strRef>
              <c:f>Data!$AA$4</c:f>
              <c:strCache>
                <c:ptCount val="1"/>
                <c:pt idx="0">
                  <c:v>Comp-Forecast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FESCO</c:v>
                </c:pt>
                <c:pt idx="2">
                  <c:v>IESCO</c:v>
                </c:pt>
                <c:pt idx="3">
                  <c:v>HESCO</c:v>
                </c:pt>
                <c:pt idx="4">
                  <c:v>GEPCO</c:v>
                </c:pt>
                <c:pt idx="5">
                  <c:v>PESCO</c:v>
                </c:pt>
                <c:pt idx="6">
                  <c:v>MEPCO</c:v>
                </c:pt>
                <c:pt idx="7">
                  <c:v>SECPCO</c:v>
                </c:pt>
                <c:pt idx="8">
                  <c:v>TESCO</c:v>
                </c:pt>
                <c:pt idx="9">
                  <c:v>QESCO</c:v>
                </c:pt>
              </c:strCache>
            </c:strRef>
          </c:cat>
          <c:val>
            <c:numRef>
              <c:f>Data!$AA$5:$AA$14</c:f>
              <c:numCache>
                <c:formatCode>General</c:formatCode>
                <c:ptCount val="10"/>
                <c:pt idx="0">
                  <c:v>23396</c:v>
                </c:pt>
                <c:pt idx="1">
                  <c:v>14529</c:v>
                </c:pt>
                <c:pt idx="2">
                  <c:v>11829</c:v>
                </c:pt>
                <c:pt idx="3">
                  <c:v>4987</c:v>
                </c:pt>
                <c:pt idx="4">
                  <c:v>10858</c:v>
                </c:pt>
                <c:pt idx="5">
                  <c:v>10410</c:v>
                </c:pt>
                <c:pt idx="6">
                  <c:v>16599</c:v>
                </c:pt>
                <c:pt idx="7">
                  <c:v>3986</c:v>
                </c:pt>
                <c:pt idx="8">
                  <c:v>1800</c:v>
                </c:pt>
                <c:pt idx="9">
                  <c:v>6398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F9D-4A28-83AF-0F7789FC01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64728464"/>
        <c:axId val="1964722480"/>
      </c:barChart>
      <c:catAx>
        <c:axId val="1964728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22480"/>
        <c:crosses val="autoZero"/>
        <c:auto val="1"/>
        <c:lblAlgn val="ctr"/>
        <c:lblOffset val="100"/>
        <c:noMultiLvlLbl val="0"/>
      </c:catAx>
      <c:valAx>
        <c:axId val="1964722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just"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28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 Category wise sale (GWh) 2016-17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 sz="24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endParaRP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'categorywise sale after adjusti'!$N$3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dLbls>
            <c:dLbl>
              <c:idx val="2"/>
              <c:layout>
                <c:manualLayout>
                  <c:x val="0"/>
                  <c:y val="5.457016503074101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F39F-4B10-A277-8A5DDD06ABE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'categorywise sale after adjusti'!$O$2:$T$2</c:f>
              <c:strCache>
                <c:ptCount val="5"/>
                <c:pt idx="0">
                  <c:v>DOMESTIC</c:v>
                </c:pt>
                <c:pt idx="1">
                  <c:v>COMMERCIAL</c:v>
                </c:pt>
                <c:pt idx="2">
                  <c:v>Small Industries</c:v>
                </c:pt>
                <c:pt idx="3">
                  <c:v>M&amp;L Industries</c:v>
                </c:pt>
                <c:pt idx="4">
                  <c:v>TUBEWELL</c:v>
                </c:pt>
              </c:strCache>
            </c:strRef>
          </c:cat>
          <c:val>
            <c:numRef>
              <c:f>'categorywise sale after adjusti'!$O$3:$T$3</c:f>
              <c:numCache>
                <c:formatCode>0</c:formatCode>
                <c:ptCount val="5"/>
                <c:pt idx="0">
                  <c:v>43238.400000000001</c:v>
                </c:pt>
                <c:pt idx="1">
                  <c:v>7027.2</c:v>
                </c:pt>
                <c:pt idx="2" formatCode="General">
                  <c:v>2708</c:v>
                </c:pt>
                <c:pt idx="3" formatCode="General">
                  <c:v>19185</c:v>
                </c:pt>
                <c:pt idx="4">
                  <c:v>9063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39F-4B10-A277-8A5DDD06ABE5}"/>
            </c:ext>
          </c:extLst>
        </c:ser>
        <c:ser>
          <c:idx val="1"/>
          <c:order val="1"/>
          <c:tx>
            <c:strRef>
              <c:f>'categorywise sale after adjusti'!$N$4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dLbls>
            <c:dLbl>
              <c:idx val="2"/>
              <c:layout>
                <c:manualLayout>
                  <c:x val="-1.1346445118540422E-3"/>
                  <c:y val="3.392104411606083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F39F-4B10-A277-8A5DDD06ABE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'categorywise sale after adjusti'!$O$2:$T$2</c:f>
              <c:strCache>
                <c:ptCount val="5"/>
                <c:pt idx="0">
                  <c:v>DOMESTIC</c:v>
                </c:pt>
                <c:pt idx="1">
                  <c:v>COMMERCIAL</c:v>
                </c:pt>
                <c:pt idx="2">
                  <c:v>Small Industries</c:v>
                </c:pt>
                <c:pt idx="3">
                  <c:v>M&amp;L Industries</c:v>
                </c:pt>
                <c:pt idx="4">
                  <c:v>TUBEWELL</c:v>
                </c:pt>
              </c:strCache>
            </c:strRef>
          </c:cat>
          <c:val>
            <c:numRef>
              <c:f>'categorywise sale after adjusti'!$O$4:$T$4</c:f>
              <c:numCache>
                <c:formatCode>General</c:formatCode>
                <c:ptCount val="5"/>
                <c:pt idx="0">
                  <c:v>41976</c:v>
                </c:pt>
                <c:pt idx="1">
                  <c:v>6510</c:v>
                </c:pt>
                <c:pt idx="2">
                  <c:v>2586</c:v>
                </c:pt>
                <c:pt idx="3">
                  <c:v>20903</c:v>
                </c:pt>
                <c:pt idx="4">
                  <c:v>8739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F39F-4B10-A277-8A5DDD06AB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64729008"/>
        <c:axId val="1959134416"/>
      </c:barChart>
      <c:catAx>
        <c:axId val="19647290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59134416"/>
        <c:crosses val="autoZero"/>
        <c:auto val="1"/>
        <c:lblAlgn val="ctr"/>
        <c:lblOffset val="100"/>
        <c:noMultiLvlLbl val="0"/>
      </c:catAx>
      <c:valAx>
        <c:axId val="1959134416"/>
        <c:scaling>
          <c:orientation val="minMax"/>
          <c:min val="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4729008"/>
        <c:crosses val="autoZero"/>
        <c:crossBetween val="between"/>
      </c:valAx>
      <c:spPr>
        <a:solidFill>
          <a:schemeClr val="bg1"/>
        </a:solidFill>
      </c:spPr>
    </c:plotArea>
    <c:legend>
      <c:legendPos val="b"/>
      <c:layout/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  <c:userShapes r:id="rId3"/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Comparison of System Recorded and Computed Peak (MW) 2016-17</a:t>
            </a:r>
          </a:p>
        </c:rich>
      </c:tx>
      <c:layout>
        <c:manualLayout>
          <c:xMode val="edge"/>
          <c:yMode val="edge"/>
          <c:x val="0.13616666666666669"/>
          <c:y val="4.166666666666666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Data!$AI$14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Data!$AD$13:$AD$14</c:f>
              <c:strCache>
                <c:ptCount val="2"/>
                <c:pt idx="0">
                  <c:v>2017-Recorded Peak</c:v>
                </c:pt>
                <c:pt idx="1">
                  <c:v>2017-Computed Peak</c:v>
                </c:pt>
              </c:strCache>
            </c:strRef>
          </c:cat>
          <c:val>
            <c:numRef>
              <c:f>Data!$AF$13:$AG$13</c:f>
              <c:numCache>
                <c:formatCode>General</c:formatCode>
                <c:ptCount val="2"/>
                <c:pt idx="0">
                  <c:v>19218</c:v>
                </c:pt>
                <c:pt idx="1">
                  <c:v>25717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E04-4F20-8EEF-410151DDF32C}"/>
            </c:ext>
          </c:extLst>
        </c:ser>
        <c:ser>
          <c:idx val="1"/>
          <c:order val="1"/>
          <c:tx>
            <c:strRef>
              <c:f>Data!$AI$13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Data!$AD$13:$AD$14</c:f>
              <c:strCache>
                <c:ptCount val="2"/>
                <c:pt idx="0">
                  <c:v>2017-Recorded Peak</c:v>
                </c:pt>
                <c:pt idx="1">
                  <c:v>2017-Computed Peak</c:v>
                </c:pt>
              </c:strCache>
            </c:strRef>
          </c:cat>
          <c:val>
            <c:numRef>
              <c:f>Data!$AF$14:$AG$14</c:f>
              <c:numCache>
                <c:formatCode>General</c:formatCode>
                <c:ptCount val="2"/>
                <c:pt idx="0">
                  <c:v>18129</c:v>
                </c:pt>
                <c:pt idx="1">
                  <c:v>24138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E04-4F20-8EEF-410151DDF3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59132240"/>
        <c:axId val="1959128976"/>
      </c:barChart>
      <c:catAx>
        <c:axId val="195913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20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9128976"/>
        <c:crosses val="autoZero"/>
        <c:auto val="1"/>
        <c:lblAlgn val="ctr"/>
        <c:lblOffset val="100"/>
        <c:noMultiLvlLbl val="0"/>
      </c:catAx>
      <c:valAx>
        <c:axId val="1959128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6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913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lang="en-US" sz="2000" b="0" i="0" u="none" strike="noStrike" kern="120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Comparison of System Recorded and Computed Peak (MW) 2017-18</a:t>
            </a:r>
          </a:p>
        </c:rich>
      </c:tx>
      <c:layout>
        <c:manualLayout>
          <c:xMode val="edge"/>
          <c:yMode val="edge"/>
          <c:x val="0.13616666666666669"/>
          <c:y val="4.166666666666666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Data!$AI$14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Data!$AD$13:$AD$14</c:f>
              <c:strCache>
                <c:ptCount val="2"/>
                <c:pt idx="0">
                  <c:v>2017-Recorded Peak</c:v>
                </c:pt>
                <c:pt idx="1">
                  <c:v>2017-Computed Peak</c:v>
                </c:pt>
              </c:strCache>
            </c:strRef>
          </c:cat>
          <c:val>
            <c:numRef>
              <c:f>Data!$AF$13:$AG$13</c:f>
              <c:numCache>
                <c:formatCode>General</c:formatCode>
                <c:ptCount val="2"/>
                <c:pt idx="0">
                  <c:v>20795</c:v>
                </c:pt>
                <c:pt idx="1">
                  <c:v>26741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E04-4F20-8EEF-410151DDF32C}"/>
            </c:ext>
          </c:extLst>
        </c:ser>
        <c:ser>
          <c:idx val="1"/>
          <c:order val="1"/>
          <c:tx>
            <c:strRef>
              <c:f>Data!$AI$13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Data!$AD$13:$AD$14</c:f>
              <c:strCache>
                <c:ptCount val="2"/>
                <c:pt idx="0">
                  <c:v>2017-Recorded Peak</c:v>
                </c:pt>
                <c:pt idx="1">
                  <c:v>2017-Computed Peak</c:v>
                </c:pt>
              </c:strCache>
            </c:strRef>
          </c:cat>
          <c:val>
            <c:numRef>
              <c:f>Data!$AF$14:$AG$14</c:f>
              <c:numCache>
                <c:formatCode>General</c:formatCode>
                <c:ptCount val="2"/>
                <c:pt idx="0">
                  <c:v>19038</c:v>
                </c:pt>
                <c:pt idx="1">
                  <c:v>25241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E04-4F20-8EEF-410151DDF3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7525744"/>
        <c:axId val="1867526288"/>
      </c:barChart>
      <c:catAx>
        <c:axId val="186752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20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26288"/>
        <c:crosses val="autoZero"/>
        <c:auto val="1"/>
        <c:lblAlgn val="ctr"/>
        <c:lblOffset val="100"/>
        <c:noMultiLvlLbl val="0"/>
      </c:catAx>
      <c:valAx>
        <c:axId val="1867526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6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25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lang="en-US" sz="2000" b="0" i="0" u="none" strike="noStrike" kern="120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2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Peak Demand (MW) of DISCOS 2016-17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9.4108842801972403E-2"/>
          <c:y val="0.19368715301845846"/>
          <c:w val="0.86987729658792656"/>
          <c:h val="0.67145778652668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Data!$S$4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Data!$R$5:$R$14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HESCO</c:v>
                </c:pt>
                <c:pt idx="6">
                  <c:v>PESCO</c:v>
                </c:pt>
                <c:pt idx="7">
                  <c:v>SEPCO</c:v>
                </c:pt>
                <c:pt idx="8">
                  <c:v>QESCO</c:v>
                </c:pt>
                <c:pt idx="9">
                  <c:v>TESCO</c:v>
                </c:pt>
              </c:strCache>
            </c:strRef>
          </c:cat>
          <c:val>
            <c:numRef>
              <c:f>Data!$S$5:$S$14</c:f>
              <c:numCache>
                <c:formatCode>General</c:formatCode>
                <c:ptCount val="10"/>
                <c:pt idx="0">
                  <c:v>4765</c:v>
                </c:pt>
                <c:pt idx="1">
                  <c:v>2413</c:v>
                </c:pt>
                <c:pt idx="2">
                  <c:v>3053</c:v>
                </c:pt>
                <c:pt idx="3">
                  <c:v>2314</c:v>
                </c:pt>
                <c:pt idx="4">
                  <c:v>3804</c:v>
                </c:pt>
                <c:pt idx="5">
                  <c:v>1234</c:v>
                </c:pt>
                <c:pt idx="6">
                  <c:v>3110</c:v>
                </c:pt>
                <c:pt idx="7">
                  <c:v>1359</c:v>
                </c:pt>
                <c:pt idx="8">
                  <c:v>1840</c:v>
                </c:pt>
                <c:pt idx="9">
                  <c:v>580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C13-4926-91B5-89D81F88C553}"/>
            </c:ext>
          </c:extLst>
        </c:ser>
        <c:ser>
          <c:idx val="1"/>
          <c:order val="1"/>
          <c:tx>
            <c:strRef>
              <c:f>Data!$T$4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invertIfNegative val="0"/>
          <c:cat>
            <c:strRef>
              <c:f>Data!$R$5:$R$14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HESCO</c:v>
                </c:pt>
                <c:pt idx="6">
                  <c:v>PESCO</c:v>
                </c:pt>
                <c:pt idx="7">
                  <c:v>SEPCO</c:v>
                </c:pt>
                <c:pt idx="8">
                  <c:v>QESCO</c:v>
                </c:pt>
                <c:pt idx="9">
                  <c:v>TESCO</c:v>
                </c:pt>
              </c:strCache>
            </c:strRef>
          </c:cat>
          <c:val>
            <c:numRef>
              <c:f>Data!$T$5:$T$14</c:f>
              <c:numCache>
                <c:formatCode>General</c:formatCode>
                <c:ptCount val="10"/>
                <c:pt idx="0">
                  <c:v>4616</c:v>
                </c:pt>
                <c:pt idx="1">
                  <c:v>2432</c:v>
                </c:pt>
                <c:pt idx="2">
                  <c:v>3232</c:v>
                </c:pt>
                <c:pt idx="3">
                  <c:v>2367</c:v>
                </c:pt>
                <c:pt idx="4">
                  <c:v>3726</c:v>
                </c:pt>
                <c:pt idx="5">
                  <c:v>1442</c:v>
                </c:pt>
                <c:pt idx="6">
                  <c:v>2931</c:v>
                </c:pt>
                <c:pt idx="7">
                  <c:v>1926</c:v>
                </c:pt>
                <c:pt idx="8">
                  <c:v>1830</c:v>
                </c:pt>
                <c:pt idx="9">
                  <c:v>578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C13-4926-91B5-89D81F88C5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7531728"/>
        <c:axId val="1867533360"/>
      </c:barChart>
      <c:catAx>
        <c:axId val="1867531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3360"/>
        <c:crosses val="autoZero"/>
        <c:auto val="1"/>
        <c:lblAlgn val="ctr"/>
        <c:lblOffset val="100"/>
        <c:noMultiLvlLbl val="0"/>
      </c:catAx>
      <c:valAx>
        <c:axId val="1867533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1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3960017764547727"/>
          <c:y val="0.23931367131740111"/>
          <c:w val="0.25939984636066832"/>
          <c:h val="6.7014550812727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Sheet1!$B$4:$B$36</c:f>
              <c:numCache>
                <c:formatCode>General</c:formatCode>
                <c:ptCount val="33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  <c:pt idx="32">
                  <c:v>2026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DA4F-4E9F-A1C3-D45C2481EDFD}"/>
            </c:ext>
          </c:extLst>
        </c:ser>
        <c:ser>
          <c:idx val="1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DA4F-4E9F-A1C3-D45C2481ED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97485584"/>
        <c:axId val="1697486128"/>
      </c:lineChart>
      <c:catAx>
        <c:axId val="1697485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697486128"/>
        <c:crosses val="autoZero"/>
        <c:auto val="1"/>
        <c:lblAlgn val="ctr"/>
        <c:lblOffset val="100"/>
        <c:noMultiLvlLbl val="0"/>
      </c:catAx>
      <c:valAx>
        <c:axId val="1697486128"/>
        <c:scaling>
          <c:orientation val="minMax"/>
          <c:max val="40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697485584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DISCOs 132kV</a:t>
            </a:r>
            <a:r>
              <a:rPr lang="en-US" sz="1800" baseline="0" dirty="0"/>
              <a:t> SENT OUT 2017-18</a:t>
            </a:r>
            <a:endParaRPr lang="en-US" sz="1800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77562993251165"/>
          <c:y val="0.20818345075286643"/>
          <c:w val="0.827942939493306"/>
          <c:h val="0.58839164091830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Data!$AM$3</c:f>
              <c:strCache>
                <c:ptCount val="1"/>
                <c:pt idx="0">
                  <c:v>Actual</c:v>
                </c:pt>
              </c:strCache>
            </c:strRef>
          </c:tx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Data!$AM$4:$AM$13</c:f>
              <c:numCache>
                <c:formatCode>General</c:formatCode>
                <c:ptCount val="10"/>
                <c:pt idx="0">
                  <c:v>23731</c:v>
                </c:pt>
                <c:pt idx="1">
                  <c:v>10987</c:v>
                </c:pt>
                <c:pt idx="2">
                  <c:v>14446.26</c:v>
                </c:pt>
                <c:pt idx="3">
                  <c:v>11672</c:v>
                </c:pt>
                <c:pt idx="4">
                  <c:v>19005</c:v>
                </c:pt>
                <c:pt idx="5">
                  <c:v>14212</c:v>
                </c:pt>
                <c:pt idx="6">
                  <c:v>5743</c:v>
                </c:pt>
                <c:pt idx="7">
                  <c:v>6338</c:v>
                </c:pt>
                <c:pt idx="8">
                  <c:v>1692.82</c:v>
                </c:pt>
                <c:pt idx="9">
                  <c:v>4678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F23-4860-B23B-628D13E9DE86}"/>
            </c:ext>
          </c:extLst>
        </c:ser>
        <c:ser>
          <c:idx val="1"/>
          <c:order val="1"/>
          <c:tx>
            <c:strRef>
              <c:f>Data!$AN$3</c:f>
              <c:strCache>
                <c:ptCount val="1"/>
                <c:pt idx="0">
                  <c:v>Forecast</c:v>
                </c:pt>
              </c:strCache>
            </c:strRef>
          </c:tx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Data!$AN$4:$AN$13</c:f>
              <c:numCache>
                <c:formatCode>General</c:formatCode>
                <c:ptCount val="10"/>
                <c:pt idx="0">
                  <c:v>23111</c:v>
                </c:pt>
                <c:pt idx="1">
                  <c:v>10755</c:v>
                </c:pt>
                <c:pt idx="2">
                  <c:v>14010</c:v>
                </c:pt>
                <c:pt idx="3">
                  <c:v>11499</c:v>
                </c:pt>
                <c:pt idx="4">
                  <c:v>18399</c:v>
                </c:pt>
                <c:pt idx="5">
                  <c:v>13202</c:v>
                </c:pt>
                <c:pt idx="6">
                  <c:v>5646</c:v>
                </c:pt>
                <c:pt idx="7">
                  <c:v>6090</c:v>
                </c:pt>
                <c:pt idx="8">
                  <c:v>1549</c:v>
                </c:pt>
                <c:pt idx="9">
                  <c:v>4676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F23-4860-B23B-628D13E9DE86}"/>
            </c:ext>
          </c:extLst>
        </c:ser>
        <c:ser>
          <c:idx val="2"/>
          <c:order val="2"/>
          <c:tx>
            <c:strRef>
              <c:f>Data!$AO$3</c:f>
              <c:strCache>
                <c:ptCount val="1"/>
                <c:pt idx="0">
                  <c:v>Comp-Forecast</c:v>
                </c:pt>
              </c:strCache>
            </c:strRef>
          </c:tx>
          <c:invertIfNegative val="0"/>
          <c:cat>
            <c:strRef>
              <c:f>Data!$AL$4:$AL$13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Data!$AO$4:$AO$13</c:f>
              <c:numCache>
                <c:formatCode>General</c:formatCode>
                <c:ptCount val="10"/>
                <c:pt idx="0">
                  <c:v>25191</c:v>
                </c:pt>
                <c:pt idx="1">
                  <c:v>11842</c:v>
                </c:pt>
                <c:pt idx="2">
                  <c:v>15176</c:v>
                </c:pt>
                <c:pt idx="3">
                  <c:v>12493</c:v>
                </c:pt>
                <c:pt idx="4">
                  <c:v>20410</c:v>
                </c:pt>
                <c:pt idx="5">
                  <c:v>21366</c:v>
                </c:pt>
                <c:pt idx="6">
                  <c:v>7339</c:v>
                </c:pt>
                <c:pt idx="7">
                  <c:v>10292</c:v>
                </c:pt>
                <c:pt idx="8">
                  <c:v>2586</c:v>
                </c:pt>
                <c:pt idx="9">
                  <c:v>7858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F23-4860-B23B-628D13E9DE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67528464"/>
        <c:axId val="1867534448"/>
      </c:barChart>
      <c:catAx>
        <c:axId val="1867528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4448"/>
        <c:crosses val="autoZero"/>
        <c:auto val="1"/>
        <c:lblAlgn val="ctr"/>
        <c:lblOffset val="100"/>
        <c:noMultiLvlLbl val="0"/>
      </c:catAx>
      <c:valAx>
        <c:axId val="1867534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28464"/>
        <c:crosses val="autoZero"/>
        <c:crossBetween val="between"/>
        <c:majorUnit val="5000"/>
        <c:minorUnit val="1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DISCOs Sale (GWh) 2017-18</a:t>
            </a:r>
          </a:p>
        </c:rich>
      </c:tx>
      <c:layout>
        <c:manualLayout>
          <c:xMode val="edge"/>
          <c:yMode val="edge"/>
          <c:x val="0.32316085810794082"/>
          <c:y val="0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546996943684426"/>
          <c:y val="0.20233540427699701"/>
          <c:w val="0.827942939493306"/>
          <c:h val="0.58839164091830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Data!$Y$4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Data!$Y$5:$Y$14</c:f>
              <c:numCache>
                <c:formatCode>General</c:formatCode>
                <c:ptCount val="10"/>
                <c:pt idx="0">
                  <c:v>20448</c:v>
                </c:pt>
                <c:pt idx="1">
                  <c:v>9886</c:v>
                </c:pt>
                <c:pt idx="2">
                  <c:v>12924</c:v>
                </c:pt>
                <c:pt idx="3">
                  <c:v>10605</c:v>
                </c:pt>
                <c:pt idx="4">
                  <c:v>15853</c:v>
                </c:pt>
                <c:pt idx="5">
                  <c:v>8795.52</c:v>
                </c:pt>
                <c:pt idx="6">
                  <c:v>4027</c:v>
                </c:pt>
                <c:pt idx="7">
                  <c:v>4915</c:v>
                </c:pt>
                <c:pt idx="8">
                  <c:v>1481</c:v>
                </c:pt>
                <c:pt idx="9">
                  <c:v>2962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B1C-4235-9735-4D173906D4DE}"/>
            </c:ext>
          </c:extLst>
        </c:ser>
        <c:ser>
          <c:idx val="1"/>
          <c:order val="1"/>
          <c:tx>
            <c:strRef>
              <c:f>Data!$Z$4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Data!$Z$5:$Z$14</c:f>
              <c:numCache>
                <c:formatCode>General</c:formatCode>
                <c:ptCount val="10"/>
                <c:pt idx="0">
                  <c:v>19978</c:v>
                </c:pt>
                <c:pt idx="1">
                  <c:v>9664</c:v>
                </c:pt>
                <c:pt idx="2">
                  <c:v>12548</c:v>
                </c:pt>
                <c:pt idx="3">
                  <c:v>10459</c:v>
                </c:pt>
                <c:pt idx="4">
                  <c:v>15299</c:v>
                </c:pt>
                <c:pt idx="5">
                  <c:v>8950</c:v>
                </c:pt>
                <c:pt idx="6">
                  <c:v>3926</c:v>
                </c:pt>
                <c:pt idx="7">
                  <c:v>4688</c:v>
                </c:pt>
                <c:pt idx="8">
                  <c:v>1311</c:v>
                </c:pt>
                <c:pt idx="9">
                  <c:v>2911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B1C-4235-9735-4D173906D4DE}"/>
            </c:ext>
          </c:extLst>
        </c:ser>
        <c:ser>
          <c:idx val="2"/>
          <c:order val="2"/>
          <c:tx>
            <c:strRef>
              <c:f>Data!$AA$4</c:f>
              <c:strCache>
                <c:ptCount val="1"/>
                <c:pt idx="0">
                  <c:v>Comp-Forecast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Data!$X$5:$X$14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Data!$AA$5:$AA$14</c:f>
              <c:numCache>
                <c:formatCode>General</c:formatCode>
                <c:ptCount val="10"/>
                <c:pt idx="0">
                  <c:v>22031</c:v>
                </c:pt>
                <c:pt idx="1">
                  <c:v>10641</c:v>
                </c:pt>
                <c:pt idx="2">
                  <c:v>13599</c:v>
                </c:pt>
                <c:pt idx="3">
                  <c:v>11371</c:v>
                </c:pt>
                <c:pt idx="4">
                  <c:v>16979</c:v>
                </c:pt>
                <c:pt idx="5">
                  <c:v>14487</c:v>
                </c:pt>
                <c:pt idx="6">
                  <c:v>5103</c:v>
                </c:pt>
                <c:pt idx="7">
                  <c:v>7923</c:v>
                </c:pt>
                <c:pt idx="8">
                  <c:v>2188</c:v>
                </c:pt>
                <c:pt idx="9">
                  <c:v>4892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B1C-4235-9735-4D173906D4D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959131696"/>
        <c:axId val="1959130608"/>
      </c:barChart>
      <c:catAx>
        <c:axId val="1959131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9130608"/>
        <c:crosses val="autoZero"/>
        <c:auto val="1"/>
        <c:lblAlgn val="ctr"/>
        <c:lblOffset val="100"/>
        <c:noMultiLvlLbl val="0"/>
      </c:catAx>
      <c:valAx>
        <c:axId val="1959130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9131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aseline="0" dirty="0"/>
              <a:t>DISCOs sale 2017-18</a:t>
            </a:r>
          </a:p>
          <a:p>
            <a:pPr>
              <a:defRPr sz="2000"/>
            </a:pPr>
            <a:r>
              <a:rPr lang="en-US" sz="2000" baseline="0" dirty="0"/>
              <a:t> without constraints</a:t>
            </a:r>
          </a:p>
        </c:rich>
      </c:tx>
      <c:layout>
        <c:manualLayout>
          <c:xMode val="edge"/>
          <c:yMode val="edge"/>
          <c:x val="0.39418483927035719"/>
          <c:y val="1.76105489499305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'Data comp'!$Y$4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comp'!$X$5:$X$14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'Data comp'!$Y$5:$Y$14</c:f>
              <c:numCache>
                <c:formatCode>0</c:formatCode>
                <c:ptCount val="10"/>
                <c:pt idx="0">
                  <c:v>21932.40393948615</c:v>
                </c:pt>
                <c:pt idx="1">
                  <c:v>10324.916460901117</c:v>
                </c:pt>
                <c:pt idx="2">
                  <c:v>13486.599749251222</c:v>
                </c:pt>
                <c:pt idx="3">
                  <c:v>11202.719278520986</c:v>
                </c:pt>
                <c:pt idx="4">
                  <c:v>17254.625290619133</c:v>
                </c:pt>
                <c:pt idx="5">
                  <c:v>11424.942089516724</c:v>
                </c:pt>
                <c:pt idx="6">
                  <c:v>4953.1423480558688</c:v>
                </c:pt>
                <c:pt idx="7">
                  <c:v>12495.277370691852</c:v>
                </c:pt>
                <c:pt idx="8">
                  <c:v>4262.1956205980914</c:v>
                </c:pt>
                <c:pt idx="9">
                  <c:v>4969.1872172493167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E6F-4E5D-BA2E-5AF71E0D6EA6}"/>
            </c:ext>
          </c:extLst>
        </c:ser>
        <c:ser>
          <c:idx val="1"/>
          <c:order val="1"/>
          <c:tx>
            <c:strRef>
              <c:f>'Data comp'!$Z$4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comp'!$X$5:$X$14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'Data comp'!$Z$5:$Z$14</c:f>
              <c:numCache>
                <c:formatCode>General</c:formatCode>
                <c:ptCount val="10"/>
                <c:pt idx="0">
                  <c:v>22031</c:v>
                </c:pt>
                <c:pt idx="1">
                  <c:v>10641</c:v>
                </c:pt>
                <c:pt idx="2">
                  <c:v>13599</c:v>
                </c:pt>
                <c:pt idx="3">
                  <c:v>11371</c:v>
                </c:pt>
                <c:pt idx="4">
                  <c:v>16979</c:v>
                </c:pt>
                <c:pt idx="5">
                  <c:v>14487</c:v>
                </c:pt>
                <c:pt idx="6">
                  <c:v>5103</c:v>
                </c:pt>
                <c:pt idx="7">
                  <c:v>7964</c:v>
                </c:pt>
                <c:pt idx="8">
                  <c:v>2188</c:v>
                </c:pt>
                <c:pt idx="9">
                  <c:v>4892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E6F-4E5D-BA2E-5AF71E0D6EA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21816608"/>
        <c:axId val="2021818784"/>
      </c:barChart>
      <c:catAx>
        <c:axId val="2021816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1818784"/>
        <c:crosses val="autoZero"/>
        <c:auto val="1"/>
        <c:lblAlgn val="ctr"/>
        <c:lblOffset val="100"/>
        <c:noMultiLvlLbl val="0"/>
      </c:catAx>
      <c:valAx>
        <c:axId val="2021818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1816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 Computed Peak</a:t>
            </a:r>
            <a:r>
              <a:rPr lang="en-US" sz="1800" baseline="0"/>
              <a:t> Demand Comp for year 2017-18</a:t>
            </a:r>
            <a:endParaRPr lang="en-US" sz="18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'DEMAND 17-18 DISCOs'!$B$2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6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'DEMAND 17-18 DISCOs'!$A$3:$A$12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'DEMAND 17-18 DISCOs'!$B$3:$B$12</c:f>
              <c:numCache>
                <c:formatCode>General</c:formatCode>
                <c:ptCount val="10"/>
                <c:pt idx="0">
                  <c:v>4936</c:v>
                </c:pt>
                <c:pt idx="1">
                  <c:v>2429</c:v>
                </c:pt>
                <c:pt idx="2">
                  <c:v>3036</c:v>
                </c:pt>
                <c:pt idx="3">
                  <c:v>2452</c:v>
                </c:pt>
                <c:pt idx="4">
                  <c:v>4018</c:v>
                </c:pt>
                <c:pt idx="5">
                  <c:v>3242</c:v>
                </c:pt>
                <c:pt idx="6">
                  <c:v>1256</c:v>
                </c:pt>
                <c:pt idx="7">
                  <c:v>1800</c:v>
                </c:pt>
                <c:pt idx="8">
                  <c:v>609</c:v>
                </c:pt>
                <c:pt idx="9">
                  <c:v>1318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30C-4A4A-A499-65D33B902C74}"/>
            </c:ext>
          </c:extLst>
        </c:ser>
        <c:ser>
          <c:idx val="1"/>
          <c:order val="1"/>
          <c:tx>
            <c:strRef>
              <c:f>'DEMAND 17-18 DISCOs'!$C$2</c:f>
              <c:strCache>
                <c:ptCount val="1"/>
                <c:pt idx="0">
                  <c:v>Forecast 2016-17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'DEMAND 17-18 DISCOs'!$A$3:$A$12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'DEMAND 17-18 DISCOs'!$C$3:$C$12</c:f>
              <c:numCache>
                <c:formatCode>General</c:formatCode>
                <c:ptCount val="10"/>
                <c:pt idx="0">
                  <c:v>4910</c:v>
                </c:pt>
                <c:pt idx="1">
                  <c:v>2492</c:v>
                </c:pt>
                <c:pt idx="2">
                  <c:v>2984</c:v>
                </c:pt>
                <c:pt idx="3">
                  <c:v>2452</c:v>
                </c:pt>
                <c:pt idx="4">
                  <c:v>4045</c:v>
                </c:pt>
                <c:pt idx="5">
                  <c:v>3636</c:v>
                </c:pt>
                <c:pt idx="6">
                  <c:v>1327</c:v>
                </c:pt>
                <c:pt idx="7">
                  <c:v>1887</c:v>
                </c:pt>
                <c:pt idx="8">
                  <c:v>638</c:v>
                </c:pt>
                <c:pt idx="9">
                  <c:v>1465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30C-4A4A-A499-65D33B902C7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959133328"/>
        <c:axId val="1959133872"/>
      </c:barChart>
      <c:catAx>
        <c:axId val="1959133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9133872"/>
        <c:crosses val="autoZero"/>
        <c:auto val="1"/>
        <c:lblAlgn val="ctr"/>
        <c:lblOffset val="100"/>
        <c:noMultiLvlLbl val="0"/>
      </c:catAx>
      <c:valAx>
        <c:axId val="195913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59133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/>
              <a:t>Energy</a:t>
            </a:r>
            <a:r>
              <a:rPr lang="en-US" sz="3200" baseline="0"/>
              <a:t> Purchase 2018-19</a:t>
            </a:r>
            <a:endParaRPr lang="en-US" sz="32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4173633411570905E-2"/>
          <c:y val="0.17201777409402774"/>
          <c:w val="0.91210816138694295"/>
          <c:h val="0.6476145416033521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Sheet5!$M$2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Sheet5!$A$2:$A$11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TESCO</c:v>
                </c:pt>
                <c:pt idx="7">
                  <c:v>HESCO</c:v>
                </c:pt>
                <c:pt idx="8">
                  <c:v>SEPCO</c:v>
                </c:pt>
                <c:pt idx="9">
                  <c:v>QESCO</c:v>
                </c:pt>
              </c:strCache>
            </c:strRef>
          </c:cat>
          <c:val>
            <c:numRef>
              <c:f>Sheet5!$B$2:$B$11</c:f>
              <c:numCache>
                <c:formatCode>#,##0</c:formatCode>
                <c:ptCount val="10"/>
                <c:pt idx="0">
                  <c:v>24338</c:v>
                </c:pt>
                <c:pt idx="1">
                  <c:v>11100</c:v>
                </c:pt>
                <c:pt idx="2">
                  <c:v>14970</c:v>
                </c:pt>
                <c:pt idx="3">
                  <c:v>11838</c:v>
                </c:pt>
                <c:pt idx="4">
                  <c:v>19367</c:v>
                </c:pt>
                <c:pt idx="5">
                  <c:v>14427</c:v>
                </c:pt>
                <c:pt idx="6">
                  <c:v>1821</c:v>
                </c:pt>
                <c:pt idx="7">
                  <c:v>5557</c:v>
                </c:pt>
                <c:pt idx="8">
                  <c:v>4412</c:v>
                </c:pt>
                <c:pt idx="9">
                  <c:v>6257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3BA-4042-8E3F-39515569F98F}"/>
            </c:ext>
          </c:extLst>
        </c:ser>
        <c:ser>
          <c:idx val="1"/>
          <c:order val="1"/>
          <c:tx>
            <c:strRef>
              <c:f>Sheet5!$N$2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Sheet5!$A$2:$A$11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TESCO</c:v>
                </c:pt>
                <c:pt idx="7">
                  <c:v>HESCO</c:v>
                </c:pt>
                <c:pt idx="8">
                  <c:v>SEPCO</c:v>
                </c:pt>
                <c:pt idx="9">
                  <c:v>QESCO</c:v>
                </c:pt>
              </c:strCache>
            </c:strRef>
          </c:cat>
          <c:val>
            <c:numRef>
              <c:f>Sheet5!$E$2:$E$11</c:f>
              <c:numCache>
                <c:formatCode>General</c:formatCode>
                <c:ptCount val="10"/>
                <c:pt idx="0">
                  <c:v>25042</c:v>
                </c:pt>
                <c:pt idx="1">
                  <c:v>11434</c:v>
                </c:pt>
                <c:pt idx="2">
                  <c:v>15136</c:v>
                </c:pt>
                <c:pt idx="3">
                  <c:v>12175</c:v>
                </c:pt>
                <c:pt idx="4">
                  <c:v>20660</c:v>
                </c:pt>
                <c:pt idx="5">
                  <c:v>14983</c:v>
                </c:pt>
                <c:pt idx="6">
                  <c:v>2010</c:v>
                </c:pt>
                <c:pt idx="7">
                  <c:v>5983</c:v>
                </c:pt>
                <c:pt idx="8">
                  <c:v>4908</c:v>
                </c:pt>
                <c:pt idx="9">
                  <c:v>6655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3BA-4042-8E3F-39515569F9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8365696"/>
        <c:axId val="1868364608"/>
      </c:barChart>
      <c:catAx>
        <c:axId val="186836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364608"/>
        <c:crosses val="autoZero"/>
        <c:auto val="1"/>
        <c:lblAlgn val="ctr"/>
        <c:lblOffset val="100"/>
        <c:noMultiLvlLbl val="0"/>
      </c:catAx>
      <c:valAx>
        <c:axId val="186836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365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dirty="0"/>
              <a:t>Energy</a:t>
            </a:r>
            <a:r>
              <a:rPr lang="en-US" sz="2800" b="1" baseline="0" dirty="0"/>
              <a:t> Sale 2018-19</a:t>
            </a:r>
            <a:endParaRPr lang="en-US" sz="28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Sheet5!$M$2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Sheet5!$A$2:$A$11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TESCO</c:v>
                </c:pt>
                <c:pt idx="7">
                  <c:v>HESCO</c:v>
                </c:pt>
                <c:pt idx="8">
                  <c:v>SEPCO</c:v>
                </c:pt>
                <c:pt idx="9">
                  <c:v>QESCO</c:v>
                </c:pt>
              </c:strCache>
            </c:strRef>
          </c:cat>
          <c:val>
            <c:numRef>
              <c:f>Sheet5!$C$2:$C$11</c:f>
              <c:numCache>
                <c:formatCode>#,##0</c:formatCode>
                <c:ptCount val="10"/>
                <c:pt idx="0">
                  <c:v>21132</c:v>
                </c:pt>
                <c:pt idx="1">
                  <c:v>10004</c:v>
                </c:pt>
                <c:pt idx="2">
                  <c:v>13500</c:v>
                </c:pt>
                <c:pt idx="3">
                  <c:v>10789</c:v>
                </c:pt>
                <c:pt idx="4">
                  <c:v>16310</c:v>
                </c:pt>
                <c:pt idx="5">
                  <c:v>9074</c:v>
                </c:pt>
                <c:pt idx="6">
                  <c:v>1603</c:v>
                </c:pt>
                <c:pt idx="7">
                  <c:v>3916</c:v>
                </c:pt>
                <c:pt idx="8">
                  <c:v>2781</c:v>
                </c:pt>
                <c:pt idx="9">
                  <c:v>4779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F5-4770-A4C8-F80C8F0C18AC}"/>
            </c:ext>
          </c:extLst>
        </c:ser>
        <c:ser>
          <c:idx val="1"/>
          <c:order val="1"/>
          <c:tx>
            <c:strRef>
              <c:f>Sheet5!$N$2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Sheet5!$A$2:$A$11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TESCO</c:v>
                </c:pt>
                <c:pt idx="7">
                  <c:v>HESCO</c:v>
                </c:pt>
                <c:pt idx="8">
                  <c:v>SEPCO</c:v>
                </c:pt>
                <c:pt idx="9">
                  <c:v>QESCO</c:v>
                </c:pt>
              </c:strCache>
            </c:strRef>
          </c:cat>
          <c:val>
            <c:numRef>
              <c:f>Sheet5!$D$2:$D$11</c:f>
              <c:numCache>
                <c:formatCode>General</c:formatCode>
                <c:ptCount val="10"/>
                <c:pt idx="0">
                  <c:v>21621</c:v>
                </c:pt>
                <c:pt idx="1">
                  <c:v>10295</c:v>
                </c:pt>
                <c:pt idx="2">
                  <c:v>13558</c:v>
                </c:pt>
                <c:pt idx="3">
                  <c:v>11137</c:v>
                </c:pt>
                <c:pt idx="4">
                  <c:v>17243</c:v>
                </c:pt>
                <c:pt idx="5">
                  <c:v>9319</c:v>
                </c:pt>
                <c:pt idx="6">
                  <c:v>1762</c:v>
                </c:pt>
                <c:pt idx="7">
                  <c:v>4187</c:v>
                </c:pt>
                <c:pt idx="8">
                  <c:v>3115</c:v>
                </c:pt>
                <c:pt idx="9">
                  <c:v>5167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8F5-4770-A4C8-F80C8F0C18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7529008"/>
        <c:axId val="1867534992"/>
      </c:barChart>
      <c:catAx>
        <c:axId val="186752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4992"/>
        <c:crosses val="autoZero"/>
        <c:auto val="1"/>
        <c:lblAlgn val="ctr"/>
        <c:lblOffset val="100"/>
        <c:noMultiLvlLbl val="0"/>
      </c:catAx>
      <c:valAx>
        <c:axId val="1867534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2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Peak Demand( Computed) 2018-19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Sheet5!$M$2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Sheet5!$A$2:$A$6</c:f>
              <c:strCache>
                <c:ptCount val="5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</c:strCache>
            </c:strRef>
          </c:cat>
          <c:val>
            <c:numRef>
              <c:f>Sheet5!$F$2:$F$6</c:f>
              <c:numCache>
                <c:formatCode>General</c:formatCode>
                <c:ptCount val="5"/>
                <c:pt idx="0">
                  <c:v>4581</c:v>
                </c:pt>
                <c:pt idx="1">
                  <c:v>2385</c:v>
                </c:pt>
                <c:pt idx="2">
                  <c:v>2880</c:v>
                </c:pt>
                <c:pt idx="3">
                  <c:v>2248</c:v>
                </c:pt>
                <c:pt idx="4">
                  <c:v>3735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2B8-442D-943D-78884A8FF7DF}"/>
            </c:ext>
          </c:extLst>
        </c:ser>
        <c:ser>
          <c:idx val="1"/>
          <c:order val="1"/>
          <c:tx>
            <c:strRef>
              <c:f>Sheet5!$N$2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Sheet5!$A$2:$A$6</c:f>
              <c:strCache>
                <c:ptCount val="5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</c:strCache>
            </c:strRef>
          </c:cat>
          <c:val>
            <c:numRef>
              <c:f>Sheet5!$G$2:$G$6</c:f>
              <c:numCache>
                <c:formatCode>General</c:formatCode>
                <c:ptCount val="5"/>
                <c:pt idx="0">
                  <c:v>4618</c:v>
                </c:pt>
                <c:pt idx="1">
                  <c:v>2309</c:v>
                </c:pt>
                <c:pt idx="2">
                  <c:v>2904</c:v>
                </c:pt>
                <c:pt idx="3">
                  <c:v>2436</c:v>
                </c:pt>
                <c:pt idx="4">
                  <c:v>3771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2B8-442D-943D-78884A8FF7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7530640"/>
        <c:axId val="1691671200"/>
      </c:barChart>
      <c:catAx>
        <c:axId val="1867530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1200"/>
        <c:crosses val="autoZero"/>
        <c:auto val="1"/>
        <c:lblAlgn val="ctr"/>
        <c:lblOffset val="100"/>
        <c:noMultiLvlLbl val="0"/>
      </c:catAx>
      <c:valAx>
        <c:axId val="1691671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530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Recorded</a:t>
            </a:r>
            <a:r>
              <a:rPr lang="en-US" sz="2800" baseline="0"/>
              <a:t> System 2018-19</a:t>
            </a:r>
          </a:p>
          <a:p>
            <a:pPr>
              <a:defRPr sz="2800"/>
            </a:pPr>
            <a:endParaRPr lang="en-US" sz="28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'recorded system'!$A$2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'recorded system'!$B$1:$F$1</c:f>
              <c:strCache>
                <c:ptCount val="3"/>
                <c:pt idx="0">
                  <c:v>Recorded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'recorded system'!$B$2:$F$2</c:f>
              <c:numCache>
                <c:formatCode>General</c:formatCode>
                <c:ptCount val="3"/>
                <c:pt idx="0">
                  <c:v>21736</c:v>
                </c:pt>
                <c:pt idx="1">
                  <c:v>122542</c:v>
                </c:pt>
                <c:pt idx="2">
                  <c:v>94089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BB6-4DCA-A6C0-14CA85C1E809}"/>
            </c:ext>
          </c:extLst>
        </c:ser>
        <c:ser>
          <c:idx val="1"/>
          <c:order val="1"/>
          <c:tx>
            <c:strRef>
              <c:f>'recorded system'!$A$3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'recorded system'!$B$1:$F$1</c:f>
              <c:strCache>
                <c:ptCount val="3"/>
                <c:pt idx="0">
                  <c:v>Recorded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'recorded system'!$B$3:$F$3</c:f>
              <c:numCache>
                <c:formatCode>General</c:formatCode>
                <c:ptCount val="3"/>
                <c:pt idx="0">
                  <c:v>21978</c:v>
                </c:pt>
                <c:pt idx="1">
                  <c:v>126702</c:v>
                </c:pt>
                <c:pt idx="2">
                  <c:v>97404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7BB6-4DCA-A6C0-14CA85C1E80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73057024"/>
        <c:axId val="1873060288"/>
      </c:barChart>
      <c:catAx>
        <c:axId val="1873057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3060288"/>
        <c:crosses val="autoZero"/>
        <c:auto val="1"/>
        <c:lblAlgn val="ctr"/>
        <c:lblOffset val="100"/>
        <c:noMultiLvlLbl val="0"/>
      </c:catAx>
      <c:valAx>
        <c:axId val="1873060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3057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System</a:t>
            </a:r>
            <a:r>
              <a:rPr lang="en-US" sz="2800" baseline="0"/>
              <a:t> Computed 2018-19</a:t>
            </a:r>
            <a:endParaRPr lang="en-US" sz="28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'computed system'!$A$2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'computed system'!$B$1:$F$1</c:f>
              <c:strCache>
                <c:ptCount val="3"/>
                <c:pt idx="0">
                  <c:v>Computed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'computed system'!$B$2:$F$2</c:f>
              <c:numCache>
                <c:formatCode>General</c:formatCode>
                <c:ptCount val="3"/>
                <c:pt idx="0">
                  <c:v>25627</c:v>
                </c:pt>
                <c:pt idx="1">
                  <c:v>145708</c:v>
                </c:pt>
                <c:pt idx="2">
                  <c:v>116756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164-4DBA-A532-6AB1F28454E9}"/>
            </c:ext>
          </c:extLst>
        </c:ser>
        <c:ser>
          <c:idx val="1"/>
          <c:order val="1"/>
          <c:tx>
            <c:strRef>
              <c:f>'computed system'!$A$3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'computed system'!$B$1:$F$1</c:f>
              <c:strCache>
                <c:ptCount val="3"/>
                <c:pt idx="0">
                  <c:v>Computed Peak (MW)</c:v>
                </c:pt>
                <c:pt idx="1">
                  <c:v>Generation (Gwh)</c:v>
                </c:pt>
                <c:pt idx="2">
                  <c:v>Sale (Gwh)</c:v>
                </c:pt>
              </c:strCache>
            </c:strRef>
          </c:cat>
          <c:val>
            <c:numRef>
              <c:f>'computed system'!$B$3:$F$3</c:f>
              <c:numCache>
                <c:formatCode>General</c:formatCode>
                <c:ptCount val="3"/>
                <c:pt idx="0">
                  <c:v>25579</c:v>
                </c:pt>
                <c:pt idx="1">
                  <c:v>150245</c:v>
                </c:pt>
                <c:pt idx="2">
                  <c:v>114048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164-4DBA-A532-6AB1F28454E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73059744"/>
        <c:axId val="1873059200"/>
      </c:barChart>
      <c:catAx>
        <c:axId val="187305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3059200"/>
        <c:crosses val="autoZero"/>
        <c:auto val="1"/>
        <c:lblAlgn val="ctr"/>
        <c:lblOffset val="100"/>
        <c:noMultiLvlLbl val="0"/>
      </c:catAx>
      <c:valAx>
        <c:axId val="1873059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305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Monthly</a:t>
            </a:r>
            <a:r>
              <a:rPr lang="en-US" sz="2400" baseline="0"/>
              <a:t> Computed Demand 2018-19</a:t>
            </a:r>
            <a:endParaRPr lang="en-US" sz="24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Monthly!$A$3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Monthly!$B$2:$M$2</c:f>
              <c:strCache>
                <c:ptCount val="12"/>
                <c:pt idx="0">
                  <c:v>Jul</c:v>
                </c:pt>
                <c:pt idx="1">
                  <c:v>Aug</c:v>
                </c:pt>
                <c:pt idx="2">
                  <c:v>Sep</c:v>
                </c:pt>
                <c:pt idx="3">
                  <c:v>Oct</c:v>
                </c:pt>
                <c:pt idx="4">
                  <c:v>Nov</c:v>
                </c:pt>
                <c:pt idx="5">
                  <c:v>Dec</c:v>
                </c:pt>
                <c:pt idx="6">
                  <c:v>Jan</c:v>
                </c:pt>
                <c:pt idx="7">
                  <c:v>Feb</c:v>
                </c:pt>
                <c:pt idx="8">
                  <c:v>Mar</c:v>
                </c:pt>
                <c:pt idx="9">
                  <c:v>Apr</c:v>
                </c:pt>
                <c:pt idx="10">
                  <c:v>May</c:v>
                </c:pt>
                <c:pt idx="11">
                  <c:v>Jun</c:v>
                </c:pt>
              </c:strCache>
            </c:strRef>
          </c:cat>
          <c:val>
            <c:numRef>
              <c:f>Monthly!$B$3:$M$3</c:f>
              <c:numCache>
                <c:formatCode>General</c:formatCode>
                <c:ptCount val="12"/>
                <c:pt idx="0">
                  <c:v>25575</c:v>
                </c:pt>
                <c:pt idx="1">
                  <c:v>25627</c:v>
                </c:pt>
                <c:pt idx="2">
                  <c:v>24838</c:v>
                </c:pt>
                <c:pt idx="3">
                  <c:v>20566</c:v>
                </c:pt>
                <c:pt idx="4">
                  <c:v>16093</c:v>
                </c:pt>
                <c:pt idx="5">
                  <c:v>16112</c:v>
                </c:pt>
                <c:pt idx="6">
                  <c:v>17353</c:v>
                </c:pt>
                <c:pt idx="7">
                  <c:v>15693</c:v>
                </c:pt>
                <c:pt idx="8">
                  <c:v>16853</c:v>
                </c:pt>
                <c:pt idx="9">
                  <c:v>20128</c:v>
                </c:pt>
                <c:pt idx="10">
                  <c:v>24233</c:v>
                </c:pt>
                <c:pt idx="11">
                  <c:v>24827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ED7-4907-9D22-C6D04560361D}"/>
            </c:ext>
          </c:extLst>
        </c:ser>
        <c:ser>
          <c:idx val="1"/>
          <c:order val="1"/>
          <c:tx>
            <c:strRef>
              <c:f>Monthly!$A$4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Monthly!$B$2:$M$2</c:f>
              <c:strCache>
                <c:ptCount val="12"/>
                <c:pt idx="0">
                  <c:v>Jul</c:v>
                </c:pt>
                <c:pt idx="1">
                  <c:v>Aug</c:v>
                </c:pt>
                <c:pt idx="2">
                  <c:v>Sep</c:v>
                </c:pt>
                <c:pt idx="3">
                  <c:v>Oct</c:v>
                </c:pt>
                <c:pt idx="4">
                  <c:v>Nov</c:v>
                </c:pt>
                <c:pt idx="5">
                  <c:v>Dec</c:v>
                </c:pt>
                <c:pt idx="6">
                  <c:v>Jan</c:v>
                </c:pt>
                <c:pt idx="7">
                  <c:v>Feb</c:v>
                </c:pt>
                <c:pt idx="8">
                  <c:v>Mar</c:v>
                </c:pt>
                <c:pt idx="9">
                  <c:v>Apr</c:v>
                </c:pt>
                <c:pt idx="10">
                  <c:v>May</c:v>
                </c:pt>
                <c:pt idx="11">
                  <c:v>Jun</c:v>
                </c:pt>
              </c:strCache>
            </c:strRef>
          </c:cat>
          <c:val>
            <c:numRef>
              <c:f>Monthly!$B$4:$M$4</c:f>
              <c:numCache>
                <c:formatCode>General</c:formatCode>
                <c:ptCount val="12"/>
                <c:pt idx="0">
                  <c:v>24300</c:v>
                </c:pt>
                <c:pt idx="1">
                  <c:v>24300</c:v>
                </c:pt>
                <c:pt idx="2">
                  <c:v>24045</c:v>
                </c:pt>
                <c:pt idx="3">
                  <c:v>22510</c:v>
                </c:pt>
                <c:pt idx="4">
                  <c:v>16882</c:v>
                </c:pt>
                <c:pt idx="5">
                  <c:v>16882</c:v>
                </c:pt>
                <c:pt idx="6">
                  <c:v>16371</c:v>
                </c:pt>
                <c:pt idx="7">
                  <c:v>16115</c:v>
                </c:pt>
                <c:pt idx="8">
                  <c:v>18673</c:v>
                </c:pt>
                <c:pt idx="9">
                  <c:v>21487</c:v>
                </c:pt>
                <c:pt idx="10">
                  <c:v>23533</c:v>
                </c:pt>
                <c:pt idx="11">
                  <c:v>25579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ED7-4907-9D22-C6D0456036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4710704"/>
        <c:axId val="1964711248"/>
      </c:lineChart>
      <c:catAx>
        <c:axId val="196471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1248"/>
        <c:crosses val="autoZero"/>
        <c:auto val="1"/>
        <c:lblAlgn val="ctr"/>
        <c:lblOffset val="100"/>
        <c:noMultiLvlLbl val="0"/>
      </c:catAx>
      <c:valAx>
        <c:axId val="1964711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2297-4EC4-B2C6-D9A124F9C210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2297-4EC4-B2C6-D9A124F9C210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2297-4EC4-B2C6-D9A124F9C2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97487216"/>
        <c:axId val="1697487760"/>
      </c:lineChart>
      <c:catAx>
        <c:axId val="16974872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697487760"/>
        <c:crosses val="autoZero"/>
        <c:auto val="1"/>
        <c:lblAlgn val="ctr"/>
        <c:lblOffset val="100"/>
        <c:noMultiLvlLbl val="0"/>
      </c:catAx>
      <c:valAx>
        <c:axId val="1697487760"/>
        <c:scaling>
          <c:orientation val="minMax"/>
          <c:max val="400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697487216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Monthly System</a:t>
            </a:r>
            <a:r>
              <a:rPr lang="en-US" sz="2800" baseline="0"/>
              <a:t> Computed Energy 2018-19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Monthly!$A$8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Monthly!$B$2:$M$2</c:f>
              <c:strCache>
                <c:ptCount val="12"/>
                <c:pt idx="0">
                  <c:v>Jul</c:v>
                </c:pt>
                <c:pt idx="1">
                  <c:v>Aug</c:v>
                </c:pt>
                <c:pt idx="2">
                  <c:v>Sep</c:v>
                </c:pt>
                <c:pt idx="3">
                  <c:v>Oct</c:v>
                </c:pt>
                <c:pt idx="4">
                  <c:v>Nov</c:v>
                </c:pt>
                <c:pt idx="5">
                  <c:v>Dec</c:v>
                </c:pt>
                <c:pt idx="6">
                  <c:v>Jan</c:v>
                </c:pt>
                <c:pt idx="7">
                  <c:v>Feb</c:v>
                </c:pt>
                <c:pt idx="8">
                  <c:v>Mar</c:v>
                </c:pt>
                <c:pt idx="9">
                  <c:v>Apr</c:v>
                </c:pt>
                <c:pt idx="10">
                  <c:v>May</c:v>
                </c:pt>
                <c:pt idx="11">
                  <c:v>Jun</c:v>
                </c:pt>
              </c:strCache>
            </c:strRef>
          </c:cat>
          <c:val>
            <c:numRef>
              <c:f>Monthly!$B$8:$M$8</c:f>
              <c:numCache>
                <c:formatCode>0</c:formatCode>
                <c:ptCount val="12"/>
                <c:pt idx="0">
                  <c:v>15957.433515999999</c:v>
                </c:pt>
                <c:pt idx="1">
                  <c:v>16416.395830000001</c:v>
                </c:pt>
                <c:pt idx="2">
                  <c:v>14476.588849</c:v>
                </c:pt>
                <c:pt idx="3">
                  <c:v>11341.412262999998</c:v>
                </c:pt>
                <c:pt idx="4">
                  <c:v>9182.3078110000006</c:v>
                </c:pt>
                <c:pt idx="5">
                  <c:v>9489.4029229999996</c:v>
                </c:pt>
                <c:pt idx="6">
                  <c:v>9746.3950000000004</c:v>
                </c:pt>
                <c:pt idx="7">
                  <c:v>8283.8495100000018</c:v>
                </c:pt>
                <c:pt idx="8">
                  <c:v>9437.0847360000007</c:v>
                </c:pt>
                <c:pt idx="9">
                  <c:v>11486.722</c:v>
                </c:pt>
                <c:pt idx="10">
                  <c:v>13951.515045999999</c:v>
                </c:pt>
                <c:pt idx="11">
                  <c:v>14694.807999999999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83A0-4FCE-BE5A-7A89D91720F5}"/>
            </c:ext>
          </c:extLst>
        </c:ser>
        <c:ser>
          <c:idx val="1"/>
          <c:order val="1"/>
          <c:tx>
            <c:strRef>
              <c:f>Monthly!$A$9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Monthly!$B$2:$M$2</c:f>
              <c:strCache>
                <c:ptCount val="12"/>
                <c:pt idx="0">
                  <c:v>Jul</c:v>
                </c:pt>
                <c:pt idx="1">
                  <c:v>Aug</c:v>
                </c:pt>
                <c:pt idx="2">
                  <c:v>Sep</c:v>
                </c:pt>
                <c:pt idx="3">
                  <c:v>Oct</c:v>
                </c:pt>
                <c:pt idx="4">
                  <c:v>Nov</c:v>
                </c:pt>
                <c:pt idx="5">
                  <c:v>Dec</c:v>
                </c:pt>
                <c:pt idx="6">
                  <c:v>Jan</c:v>
                </c:pt>
                <c:pt idx="7">
                  <c:v>Feb</c:v>
                </c:pt>
                <c:pt idx="8">
                  <c:v>Mar</c:v>
                </c:pt>
                <c:pt idx="9">
                  <c:v>Apr</c:v>
                </c:pt>
                <c:pt idx="10">
                  <c:v>May</c:v>
                </c:pt>
                <c:pt idx="11">
                  <c:v>Jun</c:v>
                </c:pt>
              </c:strCache>
            </c:strRef>
          </c:cat>
          <c:val>
            <c:numRef>
              <c:f>Monthly!$B$9:$M$9</c:f>
              <c:numCache>
                <c:formatCode>General</c:formatCode>
                <c:ptCount val="12"/>
                <c:pt idx="0">
                  <c:v>15846</c:v>
                </c:pt>
                <c:pt idx="1">
                  <c:v>15563</c:v>
                </c:pt>
                <c:pt idx="2">
                  <c:v>14724</c:v>
                </c:pt>
                <c:pt idx="3">
                  <c:v>12765</c:v>
                </c:pt>
                <c:pt idx="4">
                  <c:v>9549</c:v>
                </c:pt>
                <c:pt idx="5">
                  <c:v>9665</c:v>
                </c:pt>
                <c:pt idx="6">
                  <c:v>9513</c:v>
                </c:pt>
                <c:pt idx="7">
                  <c:v>8811</c:v>
                </c:pt>
                <c:pt idx="8">
                  <c:v>10934</c:v>
                </c:pt>
                <c:pt idx="9">
                  <c:v>12148</c:v>
                </c:pt>
                <c:pt idx="10">
                  <c:v>14977</c:v>
                </c:pt>
                <c:pt idx="11">
                  <c:v>15749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83A0-4FCE-BE5A-7A89D91720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4712336"/>
        <c:axId val="1964716688"/>
      </c:lineChart>
      <c:catAx>
        <c:axId val="1964712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6688"/>
        <c:crosses val="autoZero"/>
        <c:auto val="1"/>
        <c:lblAlgn val="ctr"/>
        <c:lblOffset val="100"/>
        <c:noMultiLvlLbl val="0"/>
      </c:catAx>
      <c:valAx>
        <c:axId val="1964716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2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 DISCOs</a:t>
            </a:r>
            <a:r>
              <a:rPr lang="en-US" sz="2400" baseline="0"/>
              <a:t> deviation in percentage regarding actual sale of 2018-19 with PMS projections</a:t>
            </a:r>
          </a:p>
          <a:p>
            <a:pPr>
              <a:defRPr sz="2400"/>
            </a:pPr>
            <a:endParaRPr lang="en-US" sz="2400"/>
          </a:p>
        </c:rich>
      </c:tx>
      <c:layout>
        <c:manualLayout>
          <c:xMode val="edge"/>
          <c:yMode val="edge"/>
          <c:x val="0.13533875478679916"/>
          <c:y val="2.9090897984863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 all discos comp'!$F$1:$H$1</c:f>
              <c:strCache>
                <c:ptCount val="1"/>
                <c:pt idx="0">
                  <c:v>PMS 2015-16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 all discos comp'!$B$3:$B$12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 all discos comp'!$J$3:$J$12</c:f>
              <c:numCache>
                <c:formatCode>0.00%</c:formatCode>
                <c:ptCount val="10"/>
                <c:pt idx="0">
                  <c:v>1.7539701351030335E-3</c:v>
                </c:pt>
                <c:pt idx="1">
                  <c:v>6.8004697341731646E-2</c:v>
                </c:pt>
                <c:pt idx="2">
                  <c:v>1.9175600181186692E-2</c:v>
                </c:pt>
                <c:pt idx="3">
                  <c:v>3.1255974001147102E-2</c:v>
                </c:pt>
                <c:pt idx="4">
                  <c:v>0.12296887909666765</c:v>
                </c:pt>
                <c:pt idx="5">
                  <c:v>1.419470213479368E-2</c:v>
                </c:pt>
                <c:pt idx="6">
                  <c:v>-8.5687602148027064E-2</c:v>
                </c:pt>
                <c:pt idx="7">
                  <c:v>-2.3298589822195015E-2</c:v>
                </c:pt>
                <c:pt idx="8">
                  <c:v>0.38189655172413794</c:v>
                </c:pt>
                <c:pt idx="9">
                  <c:v>-5.1824070917149689E-2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09E-4AB2-9F25-761DA40C6BBD}"/>
            </c:ext>
          </c:extLst>
        </c:ser>
        <c:ser>
          <c:idx val="1"/>
          <c:order val="1"/>
          <c:tx>
            <c:strRef>
              <c:f>' all discos comp'!$K$1</c:f>
              <c:strCache>
                <c:ptCount val="1"/>
                <c:pt idx="0">
                  <c:v>PMS 16-17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 all discos comp'!$B$3:$B$12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 all discos comp'!$M$3:$M$12</c:f>
              <c:numCache>
                <c:formatCode>0.0%</c:formatCode>
                <c:ptCount val="10"/>
                <c:pt idx="0">
                  <c:v>-3.2461883613387643E-2</c:v>
                </c:pt>
                <c:pt idx="1">
                  <c:v>-1.6709258895223122E-2</c:v>
                </c:pt>
                <c:pt idx="2">
                  <c:v>6.7114093959732557E-3</c:v>
                </c:pt>
                <c:pt idx="3">
                  <c:v>-2.8980289802898018E-2</c:v>
                </c:pt>
                <c:pt idx="4">
                  <c:v>1.1849370308331775E-2</c:v>
                </c:pt>
                <c:pt idx="5">
                  <c:v>-3.5091450446618433E-2</c:v>
                </c:pt>
                <c:pt idx="6">
                  <c:v>-4.8821957736215671E-2</c:v>
                </c:pt>
                <c:pt idx="7">
                  <c:v>-3.1021897810219023E-2</c:v>
                </c:pt>
                <c:pt idx="8">
                  <c:v>0.17007299270072984</c:v>
                </c:pt>
                <c:pt idx="9">
                  <c:v>-8.459512837393024E-2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09E-4AB2-9F25-761DA40C6BBD}"/>
            </c:ext>
          </c:extLst>
        </c:ser>
        <c:ser>
          <c:idx val="2"/>
          <c:order val="2"/>
          <c:tx>
            <c:strRef>
              <c:f>' all discos comp'!$N$1</c:f>
              <c:strCache>
                <c:ptCount val="1"/>
                <c:pt idx="0">
                  <c:v>PMS17-18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' all discos comp'!$B$3:$B$12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 all discos comp'!$P$3:$P$12</c:f>
              <c:numCache>
                <c:formatCode>0.0%</c:formatCode>
                <c:ptCount val="10"/>
                <c:pt idx="0">
                  <c:v>-2.2616900235881809E-2</c:v>
                </c:pt>
                <c:pt idx="1">
                  <c:v>-2.8266148615832876E-2</c:v>
                </c:pt>
                <c:pt idx="2">
                  <c:v>-4.2779170969169389E-3</c:v>
                </c:pt>
                <c:pt idx="3">
                  <c:v>-3.1247194037891668E-2</c:v>
                </c:pt>
                <c:pt idx="4">
                  <c:v>-5.4108913762106359E-2</c:v>
                </c:pt>
                <c:pt idx="5">
                  <c:v>-2.6290374503702085E-2</c:v>
                </c:pt>
                <c:pt idx="6">
                  <c:v>-6.472414616670652E-2</c:v>
                </c:pt>
                <c:pt idx="7">
                  <c:v>-7.5091929552932091E-2</c:v>
                </c:pt>
                <c:pt idx="8">
                  <c:v>-9.0238365493757078E-2</c:v>
                </c:pt>
                <c:pt idx="9">
                  <c:v>-0.10722311396468698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909E-4AB2-9F25-761DA40C6B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964717776"/>
        <c:axId val="1964715056"/>
        <c:axId val="0"/>
      </c:bar3DChart>
      <c:dateAx>
        <c:axId val="1964717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5056"/>
        <c:crossesAt val="0"/>
        <c:auto val="0"/>
        <c:lblOffset val="100"/>
        <c:baseTimeUnit val="days"/>
      </c:dateAx>
      <c:valAx>
        <c:axId val="1964715056"/>
        <c:scaling>
          <c:orientation val="minMax"/>
          <c:max val="0.35000000000000003"/>
          <c:min val="-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17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/>
              <a:t>ABS</a:t>
            </a:r>
            <a:r>
              <a:rPr lang="en-US" sz="2800" baseline="0" dirty="0"/>
              <a:t>  average percentage </a:t>
            </a:r>
            <a:r>
              <a:rPr lang="en-US" sz="2800" dirty="0"/>
              <a:t>Deviation in</a:t>
            </a:r>
            <a:r>
              <a:rPr lang="en-US" sz="2800" baseline="0" dirty="0"/>
              <a:t> sale for</a:t>
            </a:r>
            <a:r>
              <a:rPr lang="en-US" sz="2800" dirty="0"/>
              <a:t> last three</a:t>
            </a:r>
          </a:p>
          <a:p>
            <a:pPr>
              <a:defRPr sz="2800"/>
            </a:pPr>
            <a:r>
              <a:rPr lang="en-US" sz="2800" baseline="0" dirty="0"/>
              <a:t> </a:t>
            </a:r>
            <a:r>
              <a:rPr lang="en-US" sz="2800" dirty="0"/>
              <a:t> forecast for actual</a:t>
            </a:r>
            <a:r>
              <a:rPr lang="en-US" sz="2800" baseline="0" dirty="0"/>
              <a:t> year 2018-19</a:t>
            </a:r>
            <a:endParaRPr lang="en-US" sz="28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 all discos comp'!$Q$1</c:f>
              <c:strCache>
                <c:ptCount val="1"/>
                <c:pt idx="0">
                  <c:v>ABS Deviation in three forecast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effectLst/>
            <a:sp3d>
              <a:contourClr>
                <a:schemeClr val="tx1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 all discos comp'!$B$3:$B$12</c:f>
              <c:strCache>
                <c:ptCount val="10"/>
                <c:pt idx="0">
                  <c:v>LESCO</c:v>
                </c:pt>
                <c:pt idx="1">
                  <c:v>GEPCO</c:v>
                </c:pt>
                <c:pt idx="2">
                  <c:v>FESCO</c:v>
                </c:pt>
                <c:pt idx="3">
                  <c:v>IESCO</c:v>
                </c:pt>
                <c:pt idx="4">
                  <c:v>MEPCO</c:v>
                </c:pt>
                <c:pt idx="5">
                  <c:v>PESCO</c:v>
                </c:pt>
                <c:pt idx="6">
                  <c:v>HESCO</c:v>
                </c:pt>
                <c:pt idx="7">
                  <c:v>QESCO</c:v>
                </c:pt>
                <c:pt idx="8">
                  <c:v>TESCO</c:v>
                </c:pt>
                <c:pt idx="9">
                  <c:v>SEPCO</c:v>
                </c:pt>
              </c:strCache>
            </c:strRef>
          </c:cat>
          <c:val>
            <c:numRef>
              <c:f>' all discos comp'!$Q$3:$Q$12</c:f>
              <c:numCache>
                <c:formatCode>0.0%</c:formatCode>
                <c:ptCount val="10"/>
                <c:pt idx="0">
                  <c:v>1.8944251328124162E-2</c:v>
                </c:pt>
                <c:pt idx="1">
                  <c:v>3.7660034950929212E-2</c:v>
                </c:pt>
                <c:pt idx="2">
                  <c:v>1.0054975558025628E-2</c:v>
                </c:pt>
                <c:pt idx="3">
                  <c:v>3.0494485947312262E-2</c:v>
                </c:pt>
                <c:pt idx="4">
                  <c:v>6.2975721055701928E-2</c:v>
                </c:pt>
                <c:pt idx="5">
                  <c:v>2.5192175695038066E-2</c:v>
                </c:pt>
                <c:pt idx="6">
                  <c:v>6.6411235350316414E-2</c:v>
                </c:pt>
                <c:pt idx="7">
                  <c:v>4.3137472395115374E-2</c:v>
                </c:pt>
                <c:pt idx="8">
                  <c:v>0.2140693033062083</c:v>
                </c:pt>
                <c:pt idx="9">
                  <c:v>8.1214104418588964E-2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E45-41D6-A4D6-2E9E2D36CEF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2022655728"/>
        <c:axId val="2022662256"/>
        <c:axId val="0"/>
      </c:bar3DChart>
      <c:catAx>
        <c:axId val="2022655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62256"/>
        <c:crosses val="autoZero"/>
        <c:auto val="1"/>
        <c:lblAlgn val="ctr"/>
        <c:lblOffset val="100"/>
        <c:noMultiLvlLbl val="0"/>
      </c:catAx>
      <c:valAx>
        <c:axId val="2022662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5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15-16 report 16-17 demand comp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'15-16 system montly forecast'!$B$4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'15-16 system montly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'15-16 system montly forecast'!$C$4:$N$4</c:f>
              <c:numCache>
                <c:formatCode>#,##0</c:formatCode>
                <c:ptCount val="12"/>
                <c:pt idx="0">
                  <c:v>22460</c:v>
                </c:pt>
                <c:pt idx="1">
                  <c:v>22733</c:v>
                </c:pt>
                <c:pt idx="2">
                  <c:v>22293</c:v>
                </c:pt>
                <c:pt idx="3">
                  <c:v>21832</c:v>
                </c:pt>
                <c:pt idx="4">
                  <c:v>15575</c:v>
                </c:pt>
                <c:pt idx="5">
                  <c:v>15736</c:v>
                </c:pt>
                <c:pt idx="6">
                  <c:v>15058</c:v>
                </c:pt>
                <c:pt idx="7">
                  <c:v>14499</c:v>
                </c:pt>
                <c:pt idx="8">
                  <c:v>17914</c:v>
                </c:pt>
                <c:pt idx="9">
                  <c:v>20276</c:v>
                </c:pt>
                <c:pt idx="10">
                  <c:v>22207</c:v>
                </c:pt>
                <c:pt idx="11">
                  <c:v>24138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2D62-4951-9D14-13C18908DB68}"/>
            </c:ext>
          </c:extLst>
        </c:ser>
        <c:ser>
          <c:idx val="1"/>
          <c:order val="1"/>
          <c:tx>
            <c:strRef>
              <c:f>'15-16 system montly forecast'!$B$5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'15-16 system montly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'15-16 system montly forecast'!$C$5:$N$5</c:f>
              <c:numCache>
                <c:formatCode>General</c:formatCode>
                <c:ptCount val="12"/>
                <c:pt idx="0" formatCode="#,##0">
                  <c:v>22460.375199999999</c:v>
                </c:pt>
                <c:pt idx="1">
                  <c:v>22733.1934</c:v>
                </c:pt>
                <c:pt idx="2" formatCode="#,##0">
                  <c:v>22293.423000000003</c:v>
                </c:pt>
                <c:pt idx="3" formatCode="#,##0">
                  <c:v>21831.682000000001</c:v>
                </c:pt>
                <c:pt idx="4" formatCode="#,##0">
                  <c:v>15575.107400000001</c:v>
                </c:pt>
                <c:pt idx="5" formatCode="#,##0">
                  <c:v>15736.2672</c:v>
                </c:pt>
                <c:pt idx="6" formatCode="#,##0">
                  <c:v>15057.784</c:v>
                </c:pt>
                <c:pt idx="7" formatCode="#,##0">
                  <c:v>14499</c:v>
                </c:pt>
                <c:pt idx="8" formatCode="#,##0">
                  <c:v>17914</c:v>
                </c:pt>
                <c:pt idx="9" formatCode="#,##0">
                  <c:v>19895</c:v>
                </c:pt>
                <c:pt idx="10">
                  <c:v>24481</c:v>
                </c:pt>
                <c:pt idx="11">
                  <c:v>25717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2D62-4951-9D14-13C18908DB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91680448"/>
        <c:axId val="1691674464"/>
      </c:lineChart>
      <c:catAx>
        <c:axId val="1691680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4464"/>
        <c:crosses val="autoZero"/>
        <c:auto val="1"/>
        <c:lblAlgn val="ctr"/>
        <c:lblOffset val="100"/>
        <c:noMultiLvlLbl val="0"/>
      </c:catAx>
      <c:valAx>
        <c:axId val="1691674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80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4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15-16 report energy gen comp with 16-17</a:t>
            </a:r>
          </a:p>
          <a:p>
            <a:pPr>
              <a:defRPr sz="2400"/>
            </a:pPr>
            <a:endParaRPr lang="en-US" sz="24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'monthly energy generation'!$C$5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'monthly energy generation'!$D$3:$O$3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generation'!$D$5:$O$5</c:f>
              <c:numCache>
                <c:formatCode>#,##0</c:formatCode>
                <c:ptCount val="12"/>
                <c:pt idx="0">
                  <c:v>11185.657267109891</c:v>
                </c:pt>
                <c:pt idx="1">
                  <c:v>10985.483207496114</c:v>
                </c:pt>
                <c:pt idx="2">
                  <c:v>10393.564290515029</c:v>
                </c:pt>
                <c:pt idx="3">
                  <c:v>9010.5462621373135</c:v>
                </c:pt>
                <c:pt idx="4">
                  <c:v>6740.7762174448098</c:v>
                </c:pt>
                <c:pt idx="5">
                  <c:v>6822.1667771647071</c:v>
                </c:pt>
                <c:pt idx="6">
                  <c:v>6715.4352443464486</c:v>
                </c:pt>
                <c:pt idx="7">
                  <c:v>6219.7324038087781</c:v>
                </c:pt>
                <c:pt idx="8">
                  <c:v>7718.236877389576</c:v>
                </c:pt>
                <c:pt idx="9">
                  <c:v>8575.3884215001563</c:v>
                </c:pt>
                <c:pt idx="10">
                  <c:v>10571.907205884942</c:v>
                </c:pt>
                <c:pt idx="11">
                  <c:v>11117.105825202225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953-4587-9CD0-6DE7FD8A7886}"/>
            </c:ext>
          </c:extLst>
        </c:ser>
        <c:ser>
          <c:idx val="1"/>
          <c:order val="1"/>
          <c:tx>
            <c:strRef>
              <c:f>'monthly energy generation'!$C$6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'monthly energy generation'!$D$3:$O$3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generation'!$D$6:$O$6</c:f>
              <c:numCache>
                <c:formatCode>#,##0</c:formatCode>
                <c:ptCount val="12"/>
                <c:pt idx="0">
                  <c:v>11132.687851000001</c:v>
                </c:pt>
                <c:pt idx="1">
                  <c:v>10910.285926</c:v>
                </c:pt>
                <c:pt idx="2">
                  <c:v>10364.702638000001</c:v>
                </c:pt>
                <c:pt idx="3">
                  <c:v>8756.6581819999992</c:v>
                </c:pt>
                <c:pt idx="4">
                  <c:v>6946.9913329999999</c:v>
                </c:pt>
                <c:pt idx="5">
                  <c:v>7172.9990280000002</c:v>
                </c:pt>
                <c:pt idx="6">
                  <c:v>6954.9276760000002</c:v>
                </c:pt>
                <c:pt idx="7">
                  <c:v>6350.7765360000003</c:v>
                </c:pt>
                <c:pt idx="8">
                  <c:v>7631.3497729999999</c:v>
                </c:pt>
                <c:pt idx="9">
                  <c:v>8924.2014650000001</c:v>
                </c:pt>
                <c:pt idx="10">
                  <c:v>11207.991013999999</c:v>
                </c:pt>
                <c:pt idx="11">
                  <c:v>11578.663081000001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953-4587-9CD0-6DE7FD8A78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91678272"/>
        <c:axId val="1691676096"/>
      </c:lineChart>
      <c:catAx>
        <c:axId val="169167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6096"/>
        <c:crosses val="autoZero"/>
        <c:auto val="1"/>
        <c:lblAlgn val="ctr"/>
        <c:lblOffset val="100"/>
        <c:noMultiLvlLbl val="0"/>
      </c:catAx>
      <c:valAx>
        <c:axId val="1691676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4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0" i="0" baseline="0">
                <a:effectLst/>
              </a:rPr>
              <a:t>16-17 report 17-18 demand comp</a:t>
            </a:r>
            <a:endParaRPr lang="en-US" sz="240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'16-17 monthly forecast'!$B$4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'16-17 monthly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'16-17 monthly forecast'!$C$4:$N$4</c:f>
              <c:numCache>
                <c:formatCode>General</c:formatCode>
                <c:ptCount val="12"/>
                <c:pt idx="0">
                  <c:v>25290</c:v>
                </c:pt>
                <c:pt idx="1">
                  <c:v>25290</c:v>
                </c:pt>
                <c:pt idx="2">
                  <c:v>25024</c:v>
                </c:pt>
                <c:pt idx="3">
                  <c:v>23426</c:v>
                </c:pt>
                <c:pt idx="4">
                  <c:v>17570</c:v>
                </c:pt>
                <c:pt idx="5">
                  <c:v>17570</c:v>
                </c:pt>
                <c:pt idx="6">
                  <c:v>17037</c:v>
                </c:pt>
                <c:pt idx="7">
                  <c:v>16771</c:v>
                </c:pt>
                <c:pt idx="8">
                  <c:v>19433</c:v>
                </c:pt>
                <c:pt idx="9">
                  <c:v>22361</c:v>
                </c:pt>
                <c:pt idx="10">
                  <c:v>24491</c:v>
                </c:pt>
                <c:pt idx="11">
                  <c:v>26621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4B85-45A4-B85C-844F9219A893}"/>
            </c:ext>
          </c:extLst>
        </c:ser>
        <c:ser>
          <c:idx val="1"/>
          <c:order val="1"/>
          <c:tx>
            <c:strRef>
              <c:f>'16-17 monthly forecast'!$B$5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'16-17 monthly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'16-17 monthly forecast'!$C$5:$N$5</c:f>
              <c:numCache>
                <c:formatCode>General</c:formatCode>
                <c:ptCount val="12"/>
                <c:pt idx="0">
                  <c:v>24128</c:v>
                </c:pt>
                <c:pt idx="1">
                  <c:v>25810</c:v>
                </c:pt>
                <c:pt idx="2">
                  <c:v>22001</c:v>
                </c:pt>
                <c:pt idx="3">
                  <c:v>20592</c:v>
                </c:pt>
                <c:pt idx="4">
                  <c:v>16410</c:v>
                </c:pt>
                <c:pt idx="5">
                  <c:v>16081</c:v>
                </c:pt>
                <c:pt idx="6">
                  <c:v>16022</c:v>
                </c:pt>
                <c:pt idx="7">
                  <c:v>15567</c:v>
                </c:pt>
                <c:pt idx="8">
                  <c:v>18246</c:v>
                </c:pt>
                <c:pt idx="9">
                  <c:v>21019</c:v>
                </c:pt>
                <c:pt idx="10">
                  <c:v>25315</c:v>
                </c:pt>
                <c:pt idx="11">
                  <c:v>26741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4B85-45A4-B85C-844F9219A8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91677184"/>
        <c:axId val="1691671744"/>
      </c:lineChart>
      <c:catAx>
        <c:axId val="1691677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1744"/>
        <c:crosses val="autoZero"/>
        <c:auto val="1"/>
        <c:lblAlgn val="ctr"/>
        <c:lblOffset val="100"/>
        <c:noMultiLvlLbl val="0"/>
      </c:catAx>
      <c:valAx>
        <c:axId val="169167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677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16-17</a:t>
            </a:r>
            <a:r>
              <a:rPr lang="en-US" sz="2400" baseline="0"/>
              <a:t> report</a:t>
            </a:r>
            <a:r>
              <a:rPr lang="en-US" sz="2400"/>
              <a:t> energy gen comp for 17-18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'monthly energy generation'!$C$25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'monthly energy generation'!$D$23:$O$23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generation'!$D$25:$O$25</c:f>
              <c:numCache>
                <c:formatCode>#,##0</c:formatCode>
                <c:ptCount val="12"/>
                <c:pt idx="0">
                  <c:v>12294.245593414786</c:v>
                </c:pt>
                <c:pt idx="1">
                  <c:v>12074.232679416531</c:v>
                </c:pt>
                <c:pt idx="2">
                  <c:v>11423.649851516797</c:v>
                </c:pt>
                <c:pt idx="3">
                  <c:v>9903.5636469276633</c:v>
                </c:pt>
                <c:pt idx="4">
                  <c:v>7408.8411908698154</c:v>
                </c:pt>
                <c:pt idx="5">
                  <c:v>7498.2982076804556</c:v>
                </c:pt>
                <c:pt idx="6">
                  <c:v>7380.9887241432125</c:v>
                </c:pt>
                <c:pt idx="7">
                  <c:v>6836.1577573619388</c:v>
                </c:pt>
                <c:pt idx="8">
                  <c:v>8483.1760398909137</c:v>
                </c:pt>
                <c:pt idx="9">
                  <c:v>9425.2781750113973</c:v>
                </c:pt>
                <c:pt idx="10">
                  <c:v>11619.667979825657</c:v>
                </c:pt>
                <c:pt idx="11">
                  <c:v>12218.900153940822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975-491D-B082-24BCB1180728}"/>
            </c:ext>
          </c:extLst>
        </c:ser>
        <c:ser>
          <c:idx val="1"/>
          <c:order val="1"/>
          <c:tx>
            <c:strRef>
              <c:f>'monthly energy generation'!$C$26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'monthly energy generation'!$D$23:$O$23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generation'!$D$26:$O$26</c:f>
              <c:numCache>
                <c:formatCode>#,##0</c:formatCode>
                <c:ptCount val="12"/>
                <c:pt idx="0">
                  <c:v>13758.165515999999</c:v>
                </c:pt>
                <c:pt idx="1">
                  <c:v>13969.443829999998</c:v>
                </c:pt>
                <c:pt idx="2">
                  <c:v>12442.662849</c:v>
                </c:pt>
                <c:pt idx="3">
                  <c:v>9546.0242629999993</c:v>
                </c:pt>
                <c:pt idx="4">
                  <c:v>7527.2968110000002</c:v>
                </c:pt>
                <c:pt idx="5">
                  <c:v>7717.4899230000001</c:v>
                </c:pt>
                <c:pt idx="6">
                  <c:v>7763.9530000000004</c:v>
                </c:pt>
                <c:pt idx="7">
                  <c:v>6660.5975100000005</c:v>
                </c:pt>
                <c:pt idx="8">
                  <c:v>7680.5137359999999</c:v>
                </c:pt>
                <c:pt idx="9">
                  <c:v>9757.2340000000004</c:v>
                </c:pt>
                <c:pt idx="10">
                  <c:v>12539.809045999998</c:v>
                </c:pt>
                <c:pt idx="11">
                  <c:v>13179.031999999999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975-491D-B082-24BCB11807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22661712"/>
        <c:axId val="2022653008"/>
      </c:lineChart>
      <c:catAx>
        <c:axId val="2022661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53008"/>
        <c:crosses val="autoZero"/>
        <c:auto val="1"/>
        <c:lblAlgn val="ctr"/>
        <c:lblOffset val="100"/>
        <c:noMultiLvlLbl val="0"/>
      </c:catAx>
      <c:valAx>
        <c:axId val="2022653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6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17-18 report 18-19 demand comp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'17-18 forecast'!$B$4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'17-18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'17-18 forecast'!$C$4:$N$4</c:f>
              <c:numCache>
                <c:formatCode>General</c:formatCode>
                <c:ptCount val="12"/>
                <c:pt idx="0">
                  <c:v>24300</c:v>
                </c:pt>
                <c:pt idx="1">
                  <c:v>24300</c:v>
                </c:pt>
                <c:pt idx="2">
                  <c:v>24045</c:v>
                </c:pt>
                <c:pt idx="3">
                  <c:v>22510</c:v>
                </c:pt>
                <c:pt idx="4">
                  <c:v>16882</c:v>
                </c:pt>
                <c:pt idx="5">
                  <c:v>16882</c:v>
                </c:pt>
                <c:pt idx="6">
                  <c:v>16371</c:v>
                </c:pt>
                <c:pt idx="7">
                  <c:v>16115</c:v>
                </c:pt>
                <c:pt idx="8">
                  <c:v>18673</c:v>
                </c:pt>
                <c:pt idx="9">
                  <c:v>21487</c:v>
                </c:pt>
                <c:pt idx="10">
                  <c:v>23533</c:v>
                </c:pt>
                <c:pt idx="11">
                  <c:v>25579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C55-40DD-A15A-CDB85C7B5F88}"/>
            </c:ext>
          </c:extLst>
        </c:ser>
        <c:ser>
          <c:idx val="1"/>
          <c:order val="1"/>
          <c:tx>
            <c:strRef>
              <c:f>'17-18 forecast'!$B$5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'17-18 forecast'!$C$2:$N$2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'17-18 forecast'!$C$5:$N$5</c:f>
              <c:numCache>
                <c:formatCode>General</c:formatCode>
                <c:ptCount val="12"/>
                <c:pt idx="0">
                  <c:v>25575</c:v>
                </c:pt>
                <c:pt idx="1">
                  <c:v>25627</c:v>
                </c:pt>
                <c:pt idx="2">
                  <c:v>24838</c:v>
                </c:pt>
                <c:pt idx="3">
                  <c:v>20566</c:v>
                </c:pt>
                <c:pt idx="4">
                  <c:v>16093</c:v>
                </c:pt>
                <c:pt idx="5">
                  <c:v>16112</c:v>
                </c:pt>
                <c:pt idx="6">
                  <c:v>17353</c:v>
                </c:pt>
                <c:pt idx="7">
                  <c:v>15693</c:v>
                </c:pt>
                <c:pt idx="8">
                  <c:v>16853</c:v>
                </c:pt>
                <c:pt idx="9">
                  <c:v>20128</c:v>
                </c:pt>
                <c:pt idx="10">
                  <c:v>24233</c:v>
                </c:pt>
                <c:pt idx="11">
                  <c:v>24827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C55-40DD-A15A-CDB85C7B5F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23323616"/>
        <c:axId val="2023319808"/>
      </c:lineChart>
      <c:catAx>
        <c:axId val="2023323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3319808"/>
        <c:crosses val="autoZero"/>
        <c:auto val="1"/>
        <c:lblAlgn val="ctr"/>
        <c:lblOffset val="100"/>
        <c:noMultiLvlLbl val="0"/>
      </c:catAx>
      <c:valAx>
        <c:axId val="2023319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332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17-18</a:t>
            </a:r>
            <a:r>
              <a:rPr lang="en-US" sz="2400" baseline="0" dirty="0"/>
              <a:t> report energy gen comp with 18-19</a:t>
            </a:r>
            <a:endParaRPr lang="en-US" sz="24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'monthly energy generation'!$C$42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'monthly energy generation'!$D$40:$O$40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generation'!$D$42:$O$42</c:f>
              <c:numCache>
                <c:formatCode>#,##0</c:formatCode>
                <c:ptCount val="12"/>
                <c:pt idx="0">
                  <c:v>13291.511495763367</c:v>
                </c:pt>
                <c:pt idx="1">
                  <c:v>13053.651909064483</c:v>
                </c:pt>
                <c:pt idx="2">
                  <c:v>12350.296093510635</c:v>
                </c:pt>
                <c:pt idx="3">
                  <c:v>10706.905849731071</c:v>
                </c:pt>
                <c:pt idx="4">
                  <c:v>8009.8202944211298</c:v>
                </c:pt>
                <c:pt idx="5">
                  <c:v>8106.5337493688812</c:v>
                </c:pt>
                <c:pt idx="6">
                  <c:v>7979.7085336897262</c:v>
                </c:pt>
                <c:pt idx="7">
                  <c:v>7390.6827977714511</c:v>
                </c:pt>
                <c:pt idx="8">
                  <c:v>9171.3014026000419</c:v>
                </c:pt>
                <c:pt idx="9">
                  <c:v>10189.823544848796</c:v>
                </c:pt>
                <c:pt idx="10">
                  <c:v>12562.214522014354</c:v>
                </c:pt>
                <c:pt idx="11">
                  <c:v>13210.05429960503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8CF-44EA-AF2A-6AA718C56B93}"/>
            </c:ext>
          </c:extLst>
        </c:ser>
        <c:ser>
          <c:idx val="1"/>
          <c:order val="1"/>
          <c:tx>
            <c:strRef>
              <c:f>'monthly energy generation'!$C$43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'monthly energy generation'!$D$40:$O$40</c:f>
              <c:strCache>
                <c:ptCount val="12"/>
                <c:pt idx="0">
                  <c:v>July</c:v>
                </c:pt>
                <c:pt idx="1">
                  <c:v>August</c:v>
                </c:pt>
                <c:pt idx="2">
                  <c:v>September</c:v>
                </c:pt>
                <c:pt idx="3">
                  <c:v>October</c:v>
                </c:pt>
                <c:pt idx="4">
                  <c:v>November</c:v>
                </c:pt>
                <c:pt idx="5">
                  <c:v>December</c:v>
                </c:pt>
                <c:pt idx="6">
                  <c:v>January</c:v>
                </c:pt>
                <c:pt idx="7">
                  <c:v>February</c:v>
                </c:pt>
                <c:pt idx="8">
                  <c:v>March</c:v>
                </c:pt>
                <c:pt idx="9">
                  <c:v>April</c:v>
                </c:pt>
                <c:pt idx="10">
                  <c:v>May</c:v>
                </c:pt>
                <c:pt idx="11">
                  <c:v>June</c:v>
                </c:pt>
              </c:strCache>
            </c:strRef>
          </c:cat>
          <c:val>
            <c:numRef>
              <c:f>'monthly energy generation'!$D$43:$O$43</c:f>
              <c:numCache>
                <c:formatCode>#,##0</c:formatCode>
                <c:ptCount val="12"/>
                <c:pt idx="0">
                  <c:v>13758.165515999999</c:v>
                </c:pt>
                <c:pt idx="1">
                  <c:v>13969.443829999998</c:v>
                </c:pt>
                <c:pt idx="2">
                  <c:v>12442.662849</c:v>
                </c:pt>
                <c:pt idx="3">
                  <c:v>9546.0242629999993</c:v>
                </c:pt>
                <c:pt idx="4">
                  <c:v>7527.2968110000002</c:v>
                </c:pt>
                <c:pt idx="5">
                  <c:v>7717.4899230000001</c:v>
                </c:pt>
                <c:pt idx="6">
                  <c:v>7763.9530000000004</c:v>
                </c:pt>
                <c:pt idx="7">
                  <c:v>6660.5975100000005</c:v>
                </c:pt>
                <c:pt idx="8">
                  <c:v>7680.5137359999999</c:v>
                </c:pt>
                <c:pt idx="9">
                  <c:v>9757.2340000000004</c:v>
                </c:pt>
                <c:pt idx="10">
                  <c:v>12539.809045999998</c:v>
                </c:pt>
                <c:pt idx="11">
                  <c:v>13179.031999999999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8CF-44EA-AF2A-6AA718C56B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22650288"/>
        <c:axId val="2022662800"/>
      </c:lineChart>
      <c:catAx>
        <c:axId val="202265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62800"/>
        <c:crosses val="autoZero"/>
        <c:auto val="1"/>
        <c:lblAlgn val="ctr"/>
        <c:lblOffset val="100"/>
        <c:noMultiLvlLbl val="0"/>
      </c:catAx>
      <c:valAx>
        <c:axId val="2022662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650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C81B-4A51-8851-C8B9151F4C53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C81B-4A51-8851-C8B9151F4C53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C81B-4A51-8851-C8B9151F4C53}"/>
            </c:ext>
          </c:extLst>
        </c:ser>
        <c:ser>
          <c:idx val="4"/>
          <c:order val="3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Sheet1!$K$4:$K$36</c:f>
              <c:numCache>
                <c:formatCode>General</c:formatCode>
                <c:ptCount val="33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C81B-4A51-8851-C8B9151F4C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5323968"/>
        <c:axId val="1965316896"/>
      </c:lineChart>
      <c:catAx>
        <c:axId val="196532396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16896"/>
        <c:crosses val="autoZero"/>
        <c:auto val="1"/>
        <c:lblAlgn val="ctr"/>
        <c:lblOffset val="100"/>
        <c:noMultiLvlLbl val="0"/>
      </c:catAx>
      <c:valAx>
        <c:axId val="1965316896"/>
        <c:scaling>
          <c:orientation val="minMax"/>
          <c:max val="400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23968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BE5-4C3A-AEA3-08920C432AC8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BE5-4C3A-AEA3-08920C432AC8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3BE5-4C3A-AEA3-08920C432AC8}"/>
            </c:ext>
          </c:extLst>
        </c:ser>
        <c:ser>
          <c:idx val="4"/>
          <c:order val="3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Sheet1!$K$4:$K$36</c:f>
              <c:numCache>
                <c:formatCode>General</c:formatCode>
                <c:ptCount val="33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3BE5-4C3A-AEA3-08920C432AC8}"/>
            </c:ext>
          </c:extLst>
        </c:ser>
        <c:ser>
          <c:idx val="5"/>
          <c:order val="4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Sheet1!$O$4:$O$36</c:f>
              <c:numCache>
                <c:formatCode>General</c:formatCode>
                <c:ptCount val="33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3BE5-4C3A-AEA3-08920C432A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5321792"/>
        <c:axId val="1965319616"/>
      </c:lineChart>
      <c:catAx>
        <c:axId val="19653217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19616"/>
        <c:crosses val="autoZero"/>
        <c:auto val="1"/>
        <c:lblAlgn val="ctr"/>
        <c:lblOffset val="100"/>
        <c:noMultiLvlLbl val="0"/>
      </c:catAx>
      <c:valAx>
        <c:axId val="1965319616"/>
        <c:scaling>
          <c:orientation val="minMax"/>
          <c:max val="400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21792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9B09-4AC5-9121-DDA0E8B5EBEE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9B09-4AC5-9121-DDA0E8B5EBEE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9B09-4AC5-9121-DDA0E8B5EBEE}"/>
            </c:ext>
          </c:extLst>
        </c:ser>
        <c:ser>
          <c:idx val="4"/>
          <c:order val="3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Sheet1!$K$4:$K$36</c:f>
              <c:numCache>
                <c:formatCode>General</c:formatCode>
                <c:ptCount val="33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9B09-4AC5-9121-DDA0E8B5EBEE}"/>
            </c:ext>
          </c:extLst>
        </c:ser>
        <c:ser>
          <c:idx val="5"/>
          <c:order val="4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Sheet1!$O$4:$O$36</c:f>
              <c:numCache>
                <c:formatCode>General</c:formatCode>
                <c:ptCount val="33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9B09-4AC5-9121-DDA0E8B5EBEE}"/>
            </c:ext>
          </c:extLst>
        </c:ser>
        <c:ser>
          <c:idx val="6"/>
          <c:order val="5"/>
          <c:tx>
            <c:strRef>
              <c:f>Sheet1!$S$2</c:f>
              <c:strCache>
                <c:ptCount val="1"/>
                <c:pt idx="0">
                  <c:v>2012-13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ymbol val="none"/>
          </c:marker>
          <c:val>
            <c:numRef>
              <c:f>Sheet1!$S$4:$S$36</c:f>
              <c:numCache>
                <c:formatCode>General</c:formatCode>
                <c:ptCount val="33"/>
                <c:pt idx="19" formatCode="0">
                  <c:v>18697</c:v>
                </c:pt>
                <c:pt idx="20" formatCode="0">
                  <c:v>19641</c:v>
                </c:pt>
                <c:pt idx="21" formatCode="0">
                  <c:v>20583</c:v>
                </c:pt>
                <c:pt idx="22" formatCode="0">
                  <c:v>21575</c:v>
                </c:pt>
                <c:pt idx="23" formatCode="0">
                  <c:v>22662</c:v>
                </c:pt>
                <c:pt idx="24" formatCode="0">
                  <c:v>23764</c:v>
                </c:pt>
                <c:pt idx="25" formatCode="0">
                  <c:v>24887</c:v>
                </c:pt>
                <c:pt idx="26" formatCode="0">
                  <c:v>26054</c:v>
                </c:pt>
                <c:pt idx="27" formatCode="0">
                  <c:v>27289</c:v>
                </c:pt>
                <c:pt idx="28" formatCode="0">
                  <c:v>28563</c:v>
                </c:pt>
                <c:pt idx="29" formatCode="0">
                  <c:v>29873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9B09-4AC5-9121-DDA0E8B5EB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5320160"/>
        <c:axId val="1965317984"/>
      </c:lineChart>
      <c:catAx>
        <c:axId val="19653201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17984"/>
        <c:crosses val="autoZero"/>
        <c:auto val="1"/>
        <c:lblAlgn val="ctr"/>
        <c:lblOffset val="100"/>
        <c:noMultiLvlLbl val="0"/>
      </c:catAx>
      <c:valAx>
        <c:axId val="1965317984"/>
        <c:scaling>
          <c:orientation val="minMax"/>
          <c:max val="400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20160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7037-4063-965A-728B9347FD76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7037-4063-965A-728B9347FD76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7037-4063-965A-728B9347FD76}"/>
            </c:ext>
          </c:extLst>
        </c:ser>
        <c:ser>
          <c:idx val="4"/>
          <c:order val="3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Sheet1!$K$4:$K$36</c:f>
              <c:numCache>
                <c:formatCode>General</c:formatCode>
                <c:ptCount val="33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7037-4063-965A-728B9347FD76}"/>
            </c:ext>
          </c:extLst>
        </c:ser>
        <c:ser>
          <c:idx val="5"/>
          <c:order val="4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Sheet1!$O$4:$O$36</c:f>
              <c:numCache>
                <c:formatCode>General</c:formatCode>
                <c:ptCount val="33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7037-4063-965A-728B9347FD76}"/>
            </c:ext>
          </c:extLst>
        </c:ser>
        <c:ser>
          <c:idx val="6"/>
          <c:order val="5"/>
          <c:tx>
            <c:strRef>
              <c:f>Sheet1!$S$2</c:f>
              <c:strCache>
                <c:ptCount val="1"/>
                <c:pt idx="0">
                  <c:v>2012-13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ymbol val="none"/>
          </c:marker>
          <c:val>
            <c:numRef>
              <c:f>Sheet1!$S$4:$S$36</c:f>
              <c:numCache>
                <c:formatCode>General</c:formatCode>
                <c:ptCount val="33"/>
                <c:pt idx="19" formatCode="0">
                  <c:v>18697</c:v>
                </c:pt>
                <c:pt idx="20" formatCode="0">
                  <c:v>19641</c:v>
                </c:pt>
                <c:pt idx="21" formatCode="0">
                  <c:v>20583</c:v>
                </c:pt>
                <c:pt idx="22" formatCode="0">
                  <c:v>21575</c:v>
                </c:pt>
                <c:pt idx="23" formatCode="0">
                  <c:v>22662</c:v>
                </c:pt>
                <c:pt idx="24" formatCode="0">
                  <c:v>23764</c:v>
                </c:pt>
                <c:pt idx="25" formatCode="0">
                  <c:v>24887</c:v>
                </c:pt>
                <c:pt idx="26" formatCode="0">
                  <c:v>26054</c:v>
                </c:pt>
                <c:pt idx="27" formatCode="0">
                  <c:v>27289</c:v>
                </c:pt>
                <c:pt idx="28" formatCode="0">
                  <c:v>28563</c:v>
                </c:pt>
                <c:pt idx="29" formatCode="0">
                  <c:v>29873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7037-4063-965A-728B9347FD76}"/>
            </c:ext>
          </c:extLst>
        </c:ser>
        <c:ser>
          <c:idx val="7"/>
          <c:order val="6"/>
          <c:tx>
            <c:strRef>
              <c:f>Sheet1!$W$2</c:f>
              <c:strCache>
                <c:ptCount val="1"/>
                <c:pt idx="0">
                  <c:v>2013-14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none"/>
          </c:marker>
          <c:val>
            <c:numRef>
              <c:f>Sheet1!$W$4:$W$36</c:f>
              <c:numCache>
                <c:formatCode>General</c:formatCode>
                <c:ptCount val="33"/>
                <c:pt idx="20">
                  <c:v>19926</c:v>
                </c:pt>
                <c:pt idx="21">
                  <c:v>21189</c:v>
                </c:pt>
                <c:pt idx="22">
                  <c:v>22457</c:v>
                </c:pt>
                <c:pt idx="23">
                  <c:v>23816</c:v>
                </c:pt>
                <c:pt idx="24">
                  <c:v>25140</c:v>
                </c:pt>
                <c:pt idx="25">
                  <c:v>26439</c:v>
                </c:pt>
                <c:pt idx="26">
                  <c:v>27725</c:v>
                </c:pt>
                <c:pt idx="27">
                  <c:v>29082</c:v>
                </c:pt>
                <c:pt idx="28">
                  <c:v>30503</c:v>
                </c:pt>
                <c:pt idx="29">
                  <c:v>32000</c:v>
                </c:pt>
                <c:pt idx="30">
                  <c:v>33535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7037-4063-965A-728B9347FD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5322880"/>
        <c:axId val="1960411600"/>
      </c:lineChart>
      <c:catAx>
        <c:axId val="19653228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11600"/>
        <c:crosses val="autoZero"/>
        <c:auto val="1"/>
        <c:lblAlgn val="ctr"/>
        <c:lblOffset val="100"/>
        <c:noMultiLvlLbl val="0"/>
      </c:catAx>
      <c:valAx>
        <c:axId val="19604116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5322880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Actual Peak</c:v>
                </c:pt>
              </c:strCache>
            </c:strRef>
          </c:tx>
          <c:marker>
            <c:symbol val="none"/>
          </c:marker>
          <c:cat>
            <c:numRef>
              <c:f>Sheet1!$B$4:$B$35</c:f>
              <c:numCache>
                <c:formatCode>General</c:formatCode>
                <c:ptCount val="32"/>
                <c:pt idx="0">
                  <c:v>1994</c:v>
                </c:pt>
                <c:pt idx="1">
                  <c:v>1995</c:v>
                </c:pt>
                <c:pt idx="2">
                  <c:v>1996</c:v>
                </c:pt>
                <c:pt idx="3">
                  <c:v>1997</c:v>
                </c:pt>
                <c:pt idx="4">
                  <c:v>1998</c:v>
                </c:pt>
                <c:pt idx="5">
                  <c:v>1999</c:v>
                </c:pt>
                <c:pt idx="6">
                  <c:v>2000</c:v>
                </c:pt>
                <c:pt idx="7">
                  <c:v>2001</c:v>
                </c:pt>
                <c:pt idx="8">
                  <c:v>2002</c:v>
                </c:pt>
                <c:pt idx="9">
                  <c:v>2003</c:v>
                </c:pt>
                <c:pt idx="10">
                  <c:v>2004</c:v>
                </c:pt>
                <c:pt idx="11">
                  <c:v>2005</c:v>
                </c:pt>
                <c:pt idx="12">
                  <c:v>2006</c:v>
                </c:pt>
                <c:pt idx="13">
                  <c:v>2007</c:v>
                </c:pt>
                <c:pt idx="14">
                  <c:v>2008</c:v>
                </c:pt>
                <c:pt idx="15">
                  <c:v>2009</c:v>
                </c:pt>
                <c:pt idx="16">
                  <c:v>2010</c:v>
                </c:pt>
                <c:pt idx="17">
                  <c:v>2011</c:v>
                </c:pt>
                <c:pt idx="18">
                  <c:v>2012</c:v>
                </c:pt>
                <c:pt idx="19">
                  <c:v>2013</c:v>
                </c:pt>
                <c:pt idx="20">
                  <c:v>2014</c:v>
                </c:pt>
                <c:pt idx="21">
                  <c:v>2015</c:v>
                </c:pt>
                <c:pt idx="22">
                  <c:v>2016</c:v>
                </c:pt>
                <c:pt idx="23">
                  <c:v>2017</c:v>
                </c:pt>
                <c:pt idx="24">
                  <c:v>2018</c:v>
                </c:pt>
                <c:pt idx="25">
                  <c:v>2019</c:v>
                </c:pt>
                <c:pt idx="26">
                  <c:v>2020</c:v>
                </c:pt>
                <c:pt idx="27">
                  <c:v>2021</c:v>
                </c:pt>
                <c:pt idx="28">
                  <c:v>2022</c:v>
                </c:pt>
                <c:pt idx="29">
                  <c:v>2023</c:v>
                </c:pt>
                <c:pt idx="30">
                  <c:v>2024</c:v>
                </c:pt>
                <c:pt idx="31">
                  <c:v>2025</c:v>
                </c:pt>
              </c:numCache>
            </c:numRef>
          </c:cat>
          <c:val>
            <c:numRef>
              <c:f>Sheet1!$C$4:$C$35</c:f>
              <c:numCache>
                <c:formatCode>General</c:formatCode>
                <c:ptCount val="32"/>
                <c:pt idx="0">
                  <c:v>7797</c:v>
                </c:pt>
                <c:pt idx="1">
                  <c:v>7982</c:v>
                </c:pt>
                <c:pt idx="2">
                  <c:v>8008</c:v>
                </c:pt>
                <c:pt idx="3">
                  <c:v>8552</c:v>
                </c:pt>
                <c:pt idx="4">
                  <c:v>8825</c:v>
                </c:pt>
                <c:pt idx="5">
                  <c:v>9192</c:v>
                </c:pt>
                <c:pt idx="6">
                  <c:v>9289</c:v>
                </c:pt>
                <c:pt idx="7">
                  <c:v>9718</c:v>
                </c:pt>
                <c:pt idx="8">
                  <c:v>10109</c:v>
                </c:pt>
                <c:pt idx="9">
                  <c:v>10484</c:v>
                </c:pt>
                <c:pt idx="10">
                  <c:v>11078</c:v>
                </c:pt>
                <c:pt idx="11">
                  <c:v>12035</c:v>
                </c:pt>
                <c:pt idx="12" formatCode="0">
                  <c:v>13212</c:v>
                </c:pt>
                <c:pt idx="13" formatCode="0">
                  <c:v>15138</c:v>
                </c:pt>
                <c:pt idx="14" formatCode="0">
                  <c:v>16838</c:v>
                </c:pt>
                <c:pt idx="15" formatCode="0">
                  <c:v>17252</c:v>
                </c:pt>
                <c:pt idx="16" formatCode="0">
                  <c:v>17847</c:v>
                </c:pt>
                <c:pt idx="17" formatCode="0">
                  <c:v>17901</c:v>
                </c:pt>
                <c:pt idx="18" formatCode="0">
                  <c:v>18280</c:v>
                </c:pt>
                <c:pt idx="19" formatCode="0">
                  <c:v>18227</c:v>
                </c:pt>
                <c:pt idx="20" formatCode="0">
                  <c:v>19926</c:v>
                </c:pt>
                <c:pt idx="21" formatCode="0">
                  <c:v>21031.226999999999</c:v>
                </c:pt>
                <c:pt idx="22" formatCode="0">
                  <c:v>22558.9218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BA8-4656-8F4D-D1CD8C03491F}"/>
            </c:ext>
          </c:extLst>
        </c:ser>
        <c:ser>
          <c:idx val="2"/>
          <c:order val="1"/>
          <c:tx>
            <c:strRef>
              <c:f>Sheet1!$E$2</c:f>
              <c:strCache>
                <c:ptCount val="1"/>
                <c:pt idx="0">
                  <c:v>1993-94 (NPP update)</c:v>
                </c:pt>
              </c:strCache>
            </c:strRef>
          </c:tx>
          <c:marker>
            <c:symbol val="none"/>
          </c:marker>
          <c:val>
            <c:numRef>
              <c:f>Sheet1!$E$4:$E$36</c:f>
              <c:numCache>
                <c:formatCode>General</c:formatCode>
                <c:ptCount val="33"/>
                <c:pt idx="0">
                  <c:v>7797</c:v>
                </c:pt>
                <c:pt idx="1">
                  <c:v>8666</c:v>
                </c:pt>
                <c:pt idx="2">
                  <c:v>9291</c:v>
                </c:pt>
                <c:pt idx="3">
                  <c:v>9958</c:v>
                </c:pt>
                <c:pt idx="4">
                  <c:v>10674</c:v>
                </c:pt>
                <c:pt idx="5">
                  <c:v>11433</c:v>
                </c:pt>
                <c:pt idx="6">
                  <c:v>12240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BA8-4656-8F4D-D1CD8C03491F}"/>
            </c:ext>
          </c:extLst>
        </c:ser>
        <c:ser>
          <c:idx val="3"/>
          <c:order val="2"/>
          <c:tx>
            <c:strRef>
              <c:f>Sheet1!$G$2</c:f>
              <c:strCache>
                <c:ptCount val="1"/>
                <c:pt idx="0">
                  <c:v>1999-2000</c:v>
                </c:pt>
              </c:strCache>
            </c:strRef>
          </c:tx>
          <c:marker>
            <c:symbol val="none"/>
          </c:marker>
          <c:val>
            <c:numRef>
              <c:f>Sheet1!$G$4:$G$36</c:f>
              <c:numCache>
                <c:formatCode>General</c:formatCode>
                <c:ptCount val="33"/>
                <c:pt idx="6">
                  <c:v>9289</c:v>
                </c:pt>
                <c:pt idx="7">
                  <c:v>9736</c:v>
                </c:pt>
                <c:pt idx="8">
                  <c:v>10243</c:v>
                </c:pt>
                <c:pt idx="9">
                  <c:v>10799</c:v>
                </c:pt>
                <c:pt idx="10">
                  <c:v>11398</c:v>
                </c:pt>
                <c:pt idx="11">
                  <c:v>12087</c:v>
                </c:pt>
                <c:pt idx="12">
                  <c:v>12916</c:v>
                </c:pt>
                <c:pt idx="13">
                  <c:v>13808</c:v>
                </c:pt>
                <c:pt idx="14">
                  <c:v>14851</c:v>
                </c:pt>
                <c:pt idx="15">
                  <c:v>15981</c:v>
                </c:pt>
                <c:pt idx="16">
                  <c:v>16750.028636021103</c:v>
                </c:pt>
                <c:pt idx="17">
                  <c:v>17556.064032759336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BA8-4656-8F4D-D1CD8C03491F}"/>
            </c:ext>
          </c:extLst>
        </c:ser>
        <c:ser>
          <c:idx val="4"/>
          <c:order val="3"/>
          <c:tx>
            <c:strRef>
              <c:f>Sheet1!$K$2</c:f>
              <c:strCache>
                <c:ptCount val="1"/>
                <c:pt idx="0">
                  <c:v>2010-11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Sheet1!$K$4:$K$36</c:f>
              <c:numCache>
                <c:formatCode>General</c:formatCode>
                <c:ptCount val="33"/>
                <c:pt idx="17">
                  <c:v>17963</c:v>
                </c:pt>
                <c:pt idx="18">
                  <c:v>19074</c:v>
                </c:pt>
                <c:pt idx="19">
                  <c:v>20059</c:v>
                </c:pt>
                <c:pt idx="20">
                  <c:v>21194</c:v>
                </c:pt>
                <c:pt idx="21">
                  <c:v>22379</c:v>
                </c:pt>
                <c:pt idx="22">
                  <c:v>23615</c:v>
                </c:pt>
                <c:pt idx="23">
                  <c:v>24926</c:v>
                </c:pt>
                <c:pt idx="24">
                  <c:v>26330</c:v>
                </c:pt>
                <c:pt idx="25">
                  <c:v>27876</c:v>
                </c:pt>
                <c:pt idx="26">
                  <c:v>29531</c:v>
                </c:pt>
                <c:pt idx="27">
                  <c:v>31224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BBA8-4656-8F4D-D1CD8C03491F}"/>
            </c:ext>
          </c:extLst>
        </c:ser>
        <c:ser>
          <c:idx val="5"/>
          <c:order val="4"/>
          <c:tx>
            <c:strRef>
              <c:f>Sheet1!$O$2</c:f>
              <c:strCache>
                <c:ptCount val="1"/>
                <c:pt idx="0">
                  <c:v>2011-12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Sheet1!$O$4:$O$36</c:f>
              <c:numCache>
                <c:formatCode>General</c:formatCode>
                <c:ptCount val="33"/>
                <c:pt idx="18">
                  <c:v>18280</c:v>
                </c:pt>
                <c:pt idx="19">
                  <c:v>20171</c:v>
                </c:pt>
                <c:pt idx="20">
                  <c:v>21129</c:v>
                </c:pt>
                <c:pt idx="21">
                  <c:v>22212</c:v>
                </c:pt>
                <c:pt idx="22">
                  <c:v>23313</c:v>
                </c:pt>
                <c:pt idx="23">
                  <c:v>24453</c:v>
                </c:pt>
                <c:pt idx="24">
                  <c:v>25667</c:v>
                </c:pt>
                <c:pt idx="25">
                  <c:v>26948</c:v>
                </c:pt>
                <c:pt idx="26">
                  <c:v>28290</c:v>
                </c:pt>
                <c:pt idx="27">
                  <c:v>29649</c:v>
                </c:pt>
                <c:pt idx="28">
                  <c:v>31038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BBA8-4656-8F4D-D1CD8C03491F}"/>
            </c:ext>
          </c:extLst>
        </c:ser>
        <c:ser>
          <c:idx val="6"/>
          <c:order val="5"/>
          <c:tx>
            <c:strRef>
              <c:f>Sheet1!$S$2</c:f>
              <c:strCache>
                <c:ptCount val="1"/>
                <c:pt idx="0">
                  <c:v>2012-13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ymbol val="none"/>
          </c:marker>
          <c:val>
            <c:numRef>
              <c:f>Sheet1!$S$4:$S$36</c:f>
              <c:numCache>
                <c:formatCode>General</c:formatCode>
                <c:ptCount val="33"/>
                <c:pt idx="19" formatCode="0">
                  <c:v>18697</c:v>
                </c:pt>
                <c:pt idx="20" formatCode="0">
                  <c:v>19641</c:v>
                </c:pt>
                <c:pt idx="21" formatCode="0">
                  <c:v>20583</c:v>
                </c:pt>
                <c:pt idx="22" formatCode="0">
                  <c:v>21575</c:v>
                </c:pt>
                <c:pt idx="23" formatCode="0">
                  <c:v>22662</c:v>
                </c:pt>
                <c:pt idx="24" formatCode="0">
                  <c:v>23764</c:v>
                </c:pt>
                <c:pt idx="25" formatCode="0">
                  <c:v>24887</c:v>
                </c:pt>
                <c:pt idx="26" formatCode="0">
                  <c:v>26054</c:v>
                </c:pt>
                <c:pt idx="27" formatCode="0">
                  <c:v>27289</c:v>
                </c:pt>
                <c:pt idx="28" formatCode="0">
                  <c:v>28563</c:v>
                </c:pt>
                <c:pt idx="29" formatCode="0">
                  <c:v>29873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BBA8-4656-8F4D-D1CD8C03491F}"/>
            </c:ext>
          </c:extLst>
        </c:ser>
        <c:ser>
          <c:idx val="7"/>
          <c:order val="6"/>
          <c:tx>
            <c:strRef>
              <c:f>Sheet1!$W$2</c:f>
              <c:strCache>
                <c:ptCount val="1"/>
                <c:pt idx="0">
                  <c:v>2013-14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none"/>
          </c:marker>
          <c:val>
            <c:numRef>
              <c:f>Sheet1!$W$4:$W$36</c:f>
              <c:numCache>
                <c:formatCode>General</c:formatCode>
                <c:ptCount val="33"/>
                <c:pt idx="20">
                  <c:v>19926</c:v>
                </c:pt>
                <c:pt idx="21">
                  <c:v>21189</c:v>
                </c:pt>
                <c:pt idx="22">
                  <c:v>22457</c:v>
                </c:pt>
                <c:pt idx="23">
                  <c:v>23816</c:v>
                </c:pt>
                <c:pt idx="24">
                  <c:v>25140</c:v>
                </c:pt>
                <c:pt idx="25">
                  <c:v>26439</c:v>
                </c:pt>
                <c:pt idx="26">
                  <c:v>27725</c:v>
                </c:pt>
                <c:pt idx="27">
                  <c:v>29082</c:v>
                </c:pt>
                <c:pt idx="28">
                  <c:v>30503</c:v>
                </c:pt>
                <c:pt idx="29">
                  <c:v>32000</c:v>
                </c:pt>
                <c:pt idx="30">
                  <c:v>33535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BBA8-4656-8F4D-D1CD8C03491F}"/>
            </c:ext>
          </c:extLst>
        </c:ser>
        <c:ser>
          <c:idx val="8"/>
          <c:order val="7"/>
          <c:tx>
            <c:strRef>
              <c:f>Sheet1!$AA$2</c:f>
              <c:strCache>
                <c:ptCount val="1"/>
                <c:pt idx="0">
                  <c:v>2015-16</c:v>
                </c:pt>
              </c:strCache>
            </c:strRef>
          </c:tx>
          <c:spPr>
            <a:ln>
              <a:solidFill>
                <a:srgbClr val="FFFF00"/>
              </a:solidFill>
            </a:ln>
          </c:spPr>
          <c:marker>
            <c:symbol val="none"/>
          </c:marker>
          <c:val>
            <c:numRef>
              <c:f>Sheet1!$AA$4:$AA$36</c:f>
              <c:numCache>
                <c:formatCode>General</c:formatCode>
                <c:ptCount val="33"/>
                <c:pt idx="22">
                  <c:v>22559</c:v>
                </c:pt>
                <c:pt idx="23">
                  <c:v>23488</c:v>
                </c:pt>
                <c:pt idx="24">
                  <c:v>24577</c:v>
                </c:pt>
                <c:pt idx="25">
                  <c:v>25698</c:v>
                </c:pt>
                <c:pt idx="26">
                  <c:v>26770</c:v>
                </c:pt>
                <c:pt idx="27">
                  <c:v>27958</c:v>
                </c:pt>
                <c:pt idx="28">
                  <c:v>29172</c:v>
                </c:pt>
                <c:pt idx="29">
                  <c:v>30445</c:v>
                </c:pt>
                <c:pt idx="30">
                  <c:v>31779</c:v>
                </c:pt>
                <c:pt idx="31">
                  <c:v>33166</c:v>
                </c:pt>
                <c:pt idx="32">
                  <c:v>34612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7-BBA8-4656-8F4D-D1CD8C0349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0409424"/>
        <c:axId val="1960414864"/>
      </c:lineChart>
      <c:catAx>
        <c:axId val="19604094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14864"/>
        <c:crosses val="autoZero"/>
        <c:auto val="1"/>
        <c:lblAlgn val="ctr"/>
        <c:lblOffset val="100"/>
        <c:noMultiLvlLbl val="0"/>
      </c:catAx>
      <c:valAx>
        <c:axId val="196041486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>
                    <a:solidFill>
                      <a:srgbClr val="FF0000"/>
                    </a:solidFill>
                  </a:defRPr>
                </a:pPr>
                <a:r>
                  <a:rPr lang="en-US" sz="1400">
                    <a:solidFill>
                      <a:srgbClr val="FF0000"/>
                    </a:solidFill>
                  </a:rPr>
                  <a:t>MW</a:t>
                </a:r>
              </a:p>
            </c:rich>
          </c:tx>
          <c:layout>
            <c:manualLayout>
              <c:xMode val="edge"/>
              <c:yMode val="edge"/>
              <c:x val="1.3448749014839424E-2"/>
              <c:y val="0.3868690692576168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960409424"/>
        <c:crosses val="autoZero"/>
        <c:crossBetween val="between"/>
      </c:valAx>
      <c:spPr>
        <a:solidFill>
          <a:schemeClr val="tx2">
            <a:lumMod val="50000"/>
          </a:schemeClr>
        </a:solidFill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tx2">
        <a:lumMod val="50000"/>
      </a:schemeClr>
    </a:solidFill>
    <a:ln>
      <a:noFill/>
    </a:ln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0.17156</cdr:x>
      <cdr:y>0.1284</cdr:y>
    </cdr:from>
    <cdr:to>
      <cdr:x>0.24015</cdr:x>
      <cdr:y>0.21027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905698" y="557714"/>
          <a:ext cx="761916" cy="35559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2.5%</a:t>
          </a:r>
        </a:p>
      </cdr:txBody>
    </cdr:sp>
  </cdr:relSizeAnchor>
  <cdr:relSizeAnchor xmlns:cdr="http://schemas.openxmlformats.org/drawingml/2006/chartDrawing">
    <cdr:from>
      <cdr:x>0.49543</cdr:x>
      <cdr:y>0.15951</cdr:y>
    </cdr:from>
    <cdr:to>
      <cdr:x>0.56402</cdr:x>
      <cdr:y>0.24138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503333" y="692800"/>
          <a:ext cx="761916" cy="35559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3.5%</a:t>
          </a:r>
        </a:p>
      </cdr:txBody>
    </cdr:sp>
  </cdr:relSizeAnchor>
  <cdr:relSizeAnchor xmlns:cdr="http://schemas.openxmlformats.org/drawingml/2006/chartDrawing">
    <cdr:from>
      <cdr:x>0.79715</cdr:x>
      <cdr:y>0.2552</cdr:y>
    </cdr:from>
    <cdr:to>
      <cdr:x>0.86575</cdr:x>
      <cdr:y>0.33707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8854949" y="1108419"/>
          <a:ext cx="762027" cy="35559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4.68%</a:t>
          </a:r>
        </a:p>
      </cdr:txBody>
    </cdr:sp>
  </cdr:relSizeAnchor>
</c:userShapes>
</file>

<file path=ppt/drawings/drawing10.xml><?xml version="1.0" encoding="utf-8"?>
<c:userShapes xmlns:c="http://schemas.openxmlformats.org/drawingml/2006/chart">
  <cdr:relSizeAnchor xmlns:cdr="http://schemas.openxmlformats.org/drawingml/2006/chartDrawing">
    <cdr:from>
      <cdr:x>0.12379</cdr:x>
      <cdr:y>0.16082</cdr:y>
    </cdr:from>
    <cdr:to>
      <cdr:x>0.1849</cdr:x>
      <cdr:y>0.23418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D8F20F52-14C1-41FD-BC82-C267F1A9FDCC}"/>
            </a:ext>
          </a:extLst>
        </cdr:cNvPr>
        <cdr:cNvSpPr txBox="1"/>
      </cdr:nvSpPr>
      <cdr:spPr>
        <a:xfrm xmlns:a="http://schemas.openxmlformats.org/drawingml/2006/main">
          <a:off x="1375207" y="698500"/>
          <a:ext cx="678873" cy="3186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-2.3%</a:t>
          </a:r>
        </a:p>
      </cdr:txBody>
    </cdr:sp>
  </cdr:relSizeAnchor>
  <cdr:relSizeAnchor xmlns:cdr="http://schemas.openxmlformats.org/drawingml/2006/chartDrawing">
    <cdr:from>
      <cdr:x>0.20319</cdr:x>
      <cdr:y>0.46332</cdr:y>
    </cdr:from>
    <cdr:to>
      <cdr:x>0.2643</cdr:x>
      <cdr:y>0.53668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FCAA46E6-12B3-49B5-8EFC-A26308BC82B1}"/>
            </a:ext>
          </a:extLst>
        </cdr:cNvPr>
        <cdr:cNvSpPr txBox="1"/>
      </cdr:nvSpPr>
      <cdr:spPr>
        <a:xfrm xmlns:a="http://schemas.openxmlformats.org/drawingml/2006/main">
          <a:off x="2257280" y="2012372"/>
          <a:ext cx="678873" cy="3186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-2.3%</a:t>
          </a:r>
        </a:p>
      </cdr:txBody>
    </cdr:sp>
  </cdr:relSizeAnchor>
  <cdr:relSizeAnchor xmlns:cdr="http://schemas.openxmlformats.org/drawingml/2006/chartDrawing">
    <cdr:from>
      <cdr:x>0.29173</cdr:x>
      <cdr:y>0.42398</cdr:y>
    </cdr:from>
    <cdr:to>
      <cdr:x>0.35284</cdr:x>
      <cdr:y>0.49734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FCAA46E6-12B3-49B5-8EFC-A26308BC82B1}"/>
            </a:ext>
          </a:extLst>
        </cdr:cNvPr>
        <cdr:cNvSpPr txBox="1"/>
      </cdr:nvSpPr>
      <cdr:spPr>
        <a:xfrm xmlns:a="http://schemas.openxmlformats.org/drawingml/2006/main">
          <a:off x="3240953" y="1841500"/>
          <a:ext cx="678873" cy="3186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-2.3%</a:t>
          </a:r>
        </a:p>
      </cdr:txBody>
    </cdr:sp>
  </cdr:relSizeAnchor>
  <cdr:relSizeAnchor xmlns:cdr="http://schemas.openxmlformats.org/drawingml/2006/chartDrawing">
    <cdr:from>
      <cdr:x>0.12836</cdr:x>
      <cdr:y>0.17251</cdr:y>
    </cdr:from>
    <cdr:to>
      <cdr:x>0.18947</cdr:x>
      <cdr:y>0.24588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FCAA46E6-12B3-49B5-8EFC-A26308BC82B1}"/>
            </a:ext>
          </a:extLst>
        </cdr:cNvPr>
        <cdr:cNvSpPr txBox="1"/>
      </cdr:nvSpPr>
      <cdr:spPr>
        <a:xfrm xmlns:a="http://schemas.openxmlformats.org/drawingml/2006/main">
          <a:off x="1426007" y="749300"/>
          <a:ext cx="678873" cy="3186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-2.3%</a:t>
          </a:r>
        </a:p>
      </cdr:txBody>
    </cdr:sp>
  </cdr:relSizeAnchor>
</c:userShapes>
</file>

<file path=ppt/drawings/drawing11.xml><?xml version="1.0" encoding="utf-8"?>
<c:userShapes xmlns:c="http://schemas.openxmlformats.org/drawingml/2006/chart">
  <cdr:relSizeAnchor xmlns:cdr="http://schemas.openxmlformats.org/drawingml/2006/chartDrawing">
    <cdr:from>
      <cdr:x>0.12616</cdr:x>
      <cdr:y>0.1729</cdr:y>
    </cdr:from>
    <cdr:to>
      <cdr:x>0.18688</cdr:x>
      <cdr:y>0.23847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031B7B66-C559-4D86-B172-6D730BEAD0F5}"/>
            </a:ext>
          </a:extLst>
        </cdr:cNvPr>
        <cdr:cNvSpPr txBox="1"/>
      </cdr:nvSpPr>
      <cdr:spPr>
        <a:xfrm xmlns:a="http://schemas.openxmlformats.org/drawingml/2006/main">
          <a:off x="1401554" y="750966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-2.3%</a:t>
          </a:r>
        </a:p>
      </cdr:txBody>
    </cdr:sp>
  </cdr:relSizeAnchor>
  <cdr:relSizeAnchor xmlns:cdr="http://schemas.openxmlformats.org/drawingml/2006/chartDrawing">
    <cdr:from>
      <cdr:x>0.20225</cdr:x>
      <cdr:y>0.43443</cdr:y>
    </cdr:from>
    <cdr:to>
      <cdr:x>0.26297</cdr:x>
      <cdr:y>0.5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2B181F4D-1BB5-4FA8-A1BE-1673799949FE}"/>
            </a:ext>
          </a:extLst>
        </cdr:cNvPr>
        <cdr:cNvSpPr txBox="1"/>
      </cdr:nvSpPr>
      <cdr:spPr>
        <a:xfrm xmlns:a="http://schemas.openxmlformats.org/drawingml/2006/main">
          <a:off x="2246832" y="1886887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-2.2%</a:t>
          </a:r>
        </a:p>
      </cdr:txBody>
    </cdr:sp>
  </cdr:relSizeAnchor>
  <cdr:relSizeAnchor xmlns:cdr="http://schemas.openxmlformats.org/drawingml/2006/chartDrawing">
    <cdr:from>
      <cdr:x>0.29992</cdr:x>
      <cdr:y>0.39119</cdr:y>
    </cdr:from>
    <cdr:to>
      <cdr:x>0.36064</cdr:x>
      <cdr:y>0.45676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5D3AD52F-1D4F-44A5-BB52-64A6AACB4D68}"/>
            </a:ext>
          </a:extLst>
        </cdr:cNvPr>
        <cdr:cNvSpPr txBox="1"/>
      </cdr:nvSpPr>
      <cdr:spPr>
        <a:xfrm xmlns:a="http://schemas.openxmlformats.org/drawingml/2006/main">
          <a:off x="3331953" y="1699093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-2.9%</a:t>
          </a:r>
        </a:p>
      </cdr:txBody>
    </cdr:sp>
  </cdr:relSizeAnchor>
  <cdr:relSizeAnchor xmlns:cdr="http://schemas.openxmlformats.org/drawingml/2006/chartDrawing">
    <cdr:from>
      <cdr:x>0.37298</cdr:x>
      <cdr:y>0.44382</cdr:y>
    </cdr:from>
    <cdr:to>
      <cdr:x>0.4337</cdr:x>
      <cdr:y>0.50939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1E9C0542-DEE7-4855-8F6A-74DC5755AFD0}"/>
            </a:ext>
          </a:extLst>
        </cdr:cNvPr>
        <cdr:cNvSpPr txBox="1"/>
      </cdr:nvSpPr>
      <cdr:spPr>
        <a:xfrm xmlns:a="http://schemas.openxmlformats.org/drawingml/2006/main">
          <a:off x="4143505" y="1927693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-1.4%</a:t>
          </a:r>
        </a:p>
      </cdr:txBody>
    </cdr:sp>
  </cdr:relSizeAnchor>
  <cdr:relSizeAnchor xmlns:cdr="http://schemas.openxmlformats.org/drawingml/2006/chartDrawing">
    <cdr:from>
      <cdr:x>0.46507</cdr:x>
      <cdr:y>0.30021</cdr:y>
    </cdr:from>
    <cdr:to>
      <cdr:x>0.52579</cdr:x>
      <cdr:y>0.36578</cdr:y>
    </cdr:to>
    <cdr:sp macro="" textlink="">
      <cdr:nvSpPr>
        <cdr:cNvPr id="6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5166583" y="1303936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-3.5%</a:t>
          </a:r>
        </a:p>
      </cdr:txBody>
    </cdr:sp>
  </cdr:relSizeAnchor>
  <cdr:relSizeAnchor xmlns:cdr="http://schemas.openxmlformats.org/drawingml/2006/chartDrawing">
    <cdr:from>
      <cdr:x>0.55296</cdr:x>
      <cdr:y>0.38179</cdr:y>
    </cdr:from>
    <cdr:to>
      <cdr:x>0.61368</cdr:x>
      <cdr:y>0.44737</cdr:y>
    </cdr:to>
    <cdr:sp macro="" textlink="">
      <cdr:nvSpPr>
        <cdr:cNvPr id="7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6143027" y="1658287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1.8%</a:t>
          </a:r>
        </a:p>
      </cdr:txBody>
    </cdr:sp>
  </cdr:relSizeAnchor>
  <cdr:relSizeAnchor xmlns:cdr="http://schemas.openxmlformats.org/drawingml/2006/chartDrawing">
    <cdr:from>
      <cdr:x>0.62583</cdr:x>
      <cdr:y>0.58666</cdr:y>
    </cdr:from>
    <cdr:to>
      <cdr:x>0.68655</cdr:x>
      <cdr:y>0.65224</cdr:y>
    </cdr:to>
    <cdr:sp macro="" textlink="">
      <cdr:nvSpPr>
        <cdr:cNvPr id="8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6952495" y="2548119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-2.5%</a:t>
          </a:r>
        </a:p>
      </cdr:txBody>
    </cdr:sp>
  </cdr:relSizeAnchor>
  <cdr:relSizeAnchor xmlns:cdr="http://schemas.openxmlformats.org/drawingml/2006/chartDrawing">
    <cdr:from>
      <cdr:x>0.70948</cdr:x>
      <cdr:y>0.5</cdr:y>
    </cdr:from>
    <cdr:to>
      <cdr:x>0.7702</cdr:x>
      <cdr:y>0.56557</cdr:y>
    </cdr:to>
    <cdr:sp macro="" textlink="">
      <cdr:nvSpPr>
        <cdr:cNvPr id="9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7881886" y="2171700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-4.6%</a:t>
          </a:r>
        </a:p>
      </cdr:txBody>
    </cdr:sp>
  </cdr:relSizeAnchor>
  <cdr:relSizeAnchor xmlns:cdr="http://schemas.openxmlformats.org/drawingml/2006/chartDrawing">
    <cdr:from>
      <cdr:x>0.79667</cdr:x>
      <cdr:y>0.57593</cdr:y>
    </cdr:from>
    <cdr:to>
      <cdr:x>0.85739</cdr:x>
      <cdr:y>0.6415</cdr:y>
    </cdr:to>
    <cdr:sp macro="" textlink="">
      <cdr:nvSpPr>
        <cdr:cNvPr id="10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8850417" y="2501484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-11.5</a:t>
          </a:r>
        </a:p>
        <a:p xmlns:a="http://schemas.openxmlformats.org/drawingml/2006/main">
          <a:endParaRPr lang="en-US" sz="1600" dirty="0"/>
        </a:p>
      </cdr:txBody>
    </cdr:sp>
  </cdr:relSizeAnchor>
  <cdr:relSizeAnchor xmlns:cdr="http://schemas.openxmlformats.org/drawingml/2006/chartDrawing">
    <cdr:from>
      <cdr:x>0.87538</cdr:x>
      <cdr:y>0.59012</cdr:y>
    </cdr:from>
    <cdr:to>
      <cdr:x>0.9361</cdr:x>
      <cdr:y>0.65569</cdr:y>
    </cdr:to>
    <cdr:sp macro="" textlink="">
      <cdr:nvSpPr>
        <cdr:cNvPr id="11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C9DDE9B7-EA95-40B6-B447-D5A125169F48}"/>
            </a:ext>
          </a:extLst>
        </cdr:cNvPr>
        <cdr:cNvSpPr txBox="1"/>
      </cdr:nvSpPr>
      <cdr:spPr>
        <a:xfrm xmlns:a="http://schemas.openxmlformats.org/drawingml/2006/main">
          <a:off x="9724842" y="2563110"/>
          <a:ext cx="674557" cy="2848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-1.7%</a:t>
          </a:r>
        </a:p>
      </cdr:txBody>
    </cdr:sp>
  </cdr:relSizeAnchor>
</c:userShapes>
</file>

<file path=ppt/drawings/drawing12.xml><?xml version="1.0" encoding="utf-8"?>
<c:userShapes xmlns:c="http://schemas.openxmlformats.org/drawingml/2006/chart">
  <cdr:relSizeAnchor xmlns:cdr="http://schemas.openxmlformats.org/drawingml/2006/chartDrawing">
    <cdr:from>
      <cdr:x>0.10119</cdr:x>
      <cdr:y>0.23045</cdr:y>
    </cdr:from>
    <cdr:to>
      <cdr:x>0.15564</cdr:x>
      <cdr:y>0.29199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354B30A0-7615-4952-B0F0-F78489342184}"/>
            </a:ext>
          </a:extLst>
        </cdr:cNvPr>
        <cdr:cNvSpPr txBox="1"/>
      </cdr:nvSpPr>
      <cdr:spPr>
        <a:xfrm xmlns:a="http://schemas.openxmlformats.org/drawingml/2006/main">
          <a:off x="1124120" y="1000955"/>
          <a:ext cx="604911" cy="26728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0.12018</cdr:x>
      <cdr:y>0.26932</cdr:y>
    </cdr:from>
    <cdr:to>
      <cdr:x>0.20249</cdr:x>
      <cdr:y>0.47985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="" xmlns:a16="http://schemas.microsoft.com/office/drawing/2014/main" id="{33129EA4-E5CE-45C7-8249-ACA7D64B0545}"/>
            </a:ext>
          </a:extLst>
        </cdr:cNvPr>
        <cdr:cNvSpPr txBox="1"/>
      </cdr:nvSpPr>
      <cdr:spPr>
        <a:xfrm xmlns:a="http://schemas.openxmlformats.org/drawingml/2006/main">
          <a:off x="1335136" y="116976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0.26707</cdr:x>
      <cdr:y>0.42398</cdr:y>
    </cdr:from>
    <cdr:to>
      <cdr:x>0.32152</cdr:x>
      <cdr:y>0.48875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D7B0FD5C-597A-4ECE-BFEC-EA7B59C665DE}"/>
            </a:ext>
          </a:extLst>
        </cdr:cNvPr>
        <cdr:cNvSpPr txBox="1"/>
      </cdr:nvSpPr>
      <cdr:spPr>
        <a:xfrm xmlns:a="http://schemas.openxmlformats.org/drawingml/2006/main">
          <a:off x="2966987" y="1841500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/>
            <a:t>1.1 %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0.18807</cdr:x>
      <cdr:y>0.5</cdr:y>
    </cdr:from>
    <cdr:to>
      <cdr:x>0.24252</cdr:x>
      <cdr:y>0.56478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828D5053-B0C9-4051-8745-853D9B1F6283}"/>
            </a:ext>
          </a:extLst>
        </cdr:cNvPr>
        <cdr:cNvSpPr txBox="1"/>
      </cdr:nvSpPr>
      <cdr:spPr>
        <a:xfrm xmlns:a="http://schemas.openxmlformats.org/drawingml/2006/main">
          <a:off x="2089320" y="2171700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2.9 %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0.09436</cdr:x>
      <cdr:y>0.22272</cdr:y>
    </cdr:from>
    <cdr:to>
      <cdr:x>0.14881</cdr:x>
      <cdr:y>0.28749</cdr:y>
    </cdr:to>
    <cdr:sp macro="" textlink="">
      <cdr:nvSpPr>
        <cdr:cNvPr id="6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828D5053-B0C9-4051-8745-853D9B1F6283}"/>
            </a:ext>
          </a:extLst>
        </cdr:cNvPr>
        <cdr:cNvSpPr txBox="1"/>
      </cdr:nvSpPr>
      <cdr:spPr>
        <a:xfrm xmlns:a="http://schemas.openxmlformats.org/drawingml/2006/main">
          <a:off x="1048311" y="967349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2.8 %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0.36535</cdr:x>
      <cdr:y>0.46761</cdr:y>
    </cdr:from>
    <cdr:to>
      <cdr:x>0.4198</cdr:x>
      <cdr:y>0.53239</cdr:y>
    </cdr:to>
    <cdr:sp macro="" textlink="">
      <cdr:nvSpPr>
        <cdr:cNvPr id="7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828D5053-B0C9-4051-8745-853D9B1F6283}"/>
            </a:ext>
          </a:extLst>
        </cdr:cNvPr>
        <cdr:cNvSpPr txBox="1"/>
      </cdr:nvSpPr>
      <cdr:spPr>
        <a:xfrm xmlns:a="http://schemas.openxmlformats.org/drawingml/2006/main">
          <a:off x="4058797" y="2031023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2.8 %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0.4682</cdr:x>
      <cdr:y>0.31341</cdr:y>
    </cdr:from>
    <cdr:to>
      <cdr:x>0.52265</cdr:x>
      <cdr:y>0.37818</cdr:y>
    </cdr:to>
    <cdr:sp macro="" textlink="">
      <cdr:nvSpPr>
        <cdr:cNvPr id="8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828D5053-B0C9-4051-8745-853D9B1F6283}"/>
            </a:ext>
          </a:extLst>
        </cdr:cNvPr>
        <cdr:cNvSpPr txBox="1"/>
      </cdr:nvSpPr>
      <cdr:spPr>
        <a:xfrm xmlns:a="http://schemas.openxmlformats.org/drawingml/2006/main">
          <a:off x="5201406" y="1361245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6.3 %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0.5401</cdr:x>
      <cdr:y>0.43522</cdr:y>
    </cdr:from>
    <cdr:to>
      <cdr:x>0.59455</cdr:x>
      <cdr:y>0.5</cdr:y>
    </cdr:to>
    <cdr:sp macro="" textlink="">
      <cdr:nvSpPr>
        <cdr:cNvPr id="9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828D5053-B0C9-4051-8745-853D9B1F6283}"/>
            </a:ext>
          </a:extLst>
        </cdr:cNvPr>
        <cdr:cNvSpPr txBox="1"/>
      </cdr:nvSpPr>
      <cdr:spPr>
        <a:xfrm xmlns:a="http://schemas.openxmlformats.org/drawingml/2006/main">
          <a:off x="6000139" y="1890346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3.7 %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0.73462</cdr:x>
      <cdr:y>0.61984</cdr:y>
    </cdr:from>
    <cdr:to>
      <cdr:x>0.78907</cdr:x>
      <cdr:y>0.68462</cdr:y>
    </cdr:to>
    <cdr:sp macro="" textlink="">
      <cdr:nvSpPr>
        <cdr:cNvPr id="10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EC267D2B-99AD-4C28-BB0B-6255A4F11E97}"/>
            </a:ext>
          </a:extLst>
        </cdr:cNvPr>
        <cdr:cNvSpPr txBox="1"/>
      </cdr:nvSpPr>
      <cdr:spPr>
        <a:xfrm xmlns:a="http://schemas.openxmlformats.org/drawingml/2006/main">
          <a:off x="8161092" y="2692204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7.1 %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0.64218</cdr:x>
      <cdr:y>0.67814</cdr:y>
    </cdr:from>
    <cdr:to>
      <cdr:x>0.69663</cdr:x>
      <cdr:y>0.74291</cdr:y>
    </cdr:to>
    <cdr:sp macro="" textlink="">
      <cdr:nvSpPr>
        <cdr:cNvPr id="11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EC267D2B-99AD-4C28-BB0B-6255A4F11E97}"/>
            </a:ext>
          </a:extLst>
        </cdr:cNvPr>
        <cdr:cNvSpPr txBox="1"/>
      </cdr:nvSpPr>
      <cdr:spPr>
        <a:xfrm xmlns:a="http://schemas.openxmlformats.org/drawingml/2006/main">
          <a:off x="7134151" y="2945423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9.4 %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0.82509</cdr:x>
      <cdr:y>0.61588</cdr:y>
    </cdr:from>
    <cdr:to>
      <cdr:x>0.89009</cdr:x>
      <cdr:y>0.69757</cdr:y>
    </cdr:to>
    <cdr:sp macro="" textlink="">
      <cdr:nvSpPr>
        <cdr:cNvPr id="1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EC267D2B-99AD-4C28-BB0B-6255A4F11E97}"/>
            </a:ext>
          </a:extLst>
        </cdr:cNvPr>
        <cdr:cNvSpPr txBox="1"/>
      </cdr:nvSpPr>
      <cdr:spPr>
        <a:xfrm xmlns:a="http://schemas.openxmlformats.org/drawingml/2006/main">
          <a:off x="9166151" y="2675011"/>
          <a:ext cx="722142" cy="35481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10.1 %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0.91063</cdr:x>
      <cdr:y>0.61012</cdr:y>
    </cdr:from>
    <cdr:to>
      <cdr:x>0.96508</cdr:x>
      <cdr:y>0.6749</cdr:y>
    </cdr:to>
    <cdr:sp macro="" textlink="">
      <cdr:nvSpPr>
        <cdr:cNvPr id="13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EC267D2B-99AD-4C28-BB0B-6255A4F11E97}"/>
            </a:ext>
          </a:extLst>
        </cdr:cNvPr>
        <cdr:cNvSpPr txBox="1"/>
      </cdr:nvSpPr>
      <cdr:spPr>
        <a:xfrm xmlns:a="http://schemas.openxmlformats.org/drawingml/2006/main">
          <a:off x="10116502" y="2650002"/>
          <a:ext cx="604911" cy="28135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6 %</a:t>
          </a:r>
        </a:p>
        <a:p xmlns:a="http://schemas.openxmlformats.org/drawingml/2006/main">
          <a:endParaRPr lang="en-US" sz="1400" dirty="0"/>
        </a:p>
      </cdr:txBody>
    </cdr:sp>
  </cdr:relSizeAnchor>
</c:userShapes>
</file>

<file path=ppt/drawings/drawing13.xml><?xml version="1.0" encoding="utf-8"?>
<c:userShapes xmlns:c="http://schemas.openxmlformats.org/drawingml/2006/chart">
  <cdr:relSizeAnchor xmlns:cdr="http://schemas.openxmlformats.org/drawingml/2006/chartDrawing">
    <cdr:from>
      <cdr:x>0.17679</cdr:x>
      <cdr:y>0.5</cdr:y>
    </cdr:from>
    <cdr:to>
      <cdr:x>0.26834</cdr:x>
      <cdr:y>0.58503</cdr:y>
    </cdr:to>
    <cdr:sp macro="" textlink="">
      <cdr:nvSpPr>
        <cdr:cNvPr id="2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9DBA9BC6-539F-46FD-8F9A-8FBBD86298D8}"/>
            </a:ext>
          </a:extLst>
        </cdr:cNvPr>
        <cdr:cNvSpPr txBox="1"/>
      </cdr:nvSpPr>
      <cdr:spPr>
        <a:xfrm xmlns:a="http://schemas.openxmlformats.org/drawingml/2006/main">
          <a:off x="1964006" y="2171701"/>
          <a:ext cx="101705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dirty="0">
              <a:solidFill>
                <a:schemeClr val="tx1">
                  <a:lumMod val="95000"/>
                </a:schemeClr>
              </a:solidFill>
            </a:rPr>
            <a:t>-1.10 %</a:t>
          </a:r>
        </a:p>
      </cdr:txBody>
    </cdr:sp>
  </cdr:relSizeAnchor>
  <cdr:relSizeAnchor xmlns:cdr="http://schemas.openxmlformats.org/drawingml/2006/chartDrawing">
    <cdr:from>
      <cdr:x>0.49543</cdr:x>
      <cdr:y>0.17162</cdr:y>
    </cdr:from>
    <cdr:to>
      <cdr:x>0.58698</cdr:x>
      <cdr:y>0.25665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249E1347-3FC5-4EEF-A23B-04D827FAE7B6}"/>
            </a:ext>
          </a:extLst>
        </cdr:cNvPr>
        <cdr:cNvSpPr txBox="1"/>
      </cdr:nvSpPr>
      <cdr:spPr>
        <a:xfrm xmlns:a="http://schemas.openxmlformats.org/drawingml/2006/main">
          <a:off x="5503862" y="745393"/>
          <a:ext cx="101705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>
              <a:solidFill>
                <a:schemeClr val="tx1">
                  <a:lumMod val="95000"/>
                </a:schemeClr>
              </a:solidFill>
            </a:rPr>
            <a:t>-3.2 %</a:t>
          </a:r>
        </a:p>
      </cdr:txBody>
    </cdr:sp>
  </cdr:relSizeAnchor>
  <cdr:relSizeAnchor xmlns:cdr="http://schemas.openxmlformats.org/drawingml/2006/chartDrawing">
    <cdr:from>
      <cdr:x>0.78799</cdr:x>
      <cdr:y>0.27076</cdr:y>
    </cdr:from>
    <cdr:to>
      <cdr:x>0.87954</cdr:x>
      <cdr:y>0.35579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ECAEFF75-315B-47CE-B4F3-E56AF7145148}"/>
            </a:ext>
          </a:extLst>
        </cdr:cNvPr>
        <cdr:cNvSpPr txBox="1"/>
      </cdr:nvSpPr>
      <cdr:spPr>
        <a:xfrm xmlns:a="http://schemas.openxmlformats.org/drawingml/2006/main">
          <a:off x="8754012" y="1176020"/>
          <a:ext cx="101705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>
              <a:solidFill>
                <a:schemeClr val="tx1">
                  <a:lumMod val="95000"/>
                </a:schemeClr>
              </a:solidFill>
            </a:rPr>
            <a:t>-3.40 %</a:t>
          </a:r>
        </a:p>
      </cdr:txBody>
    </cdr:sp>
  </cdr:relSizeAnchor>
</c:userShapes>
</file>

<file path=ppt/drawings/drawing14.xml><?xml version="1.0" encoding="utf-8"?>
<c:userShapes xmlns:c="http://schemas.openxmlformats.org/drawingml/2006/chart">
  <cdr:relSizeAnchor xmlns:cdr="http://schemas.openxmlformats.org/drawingml/2006/chartDrawing">
    <cdr:from>
      <cdr:x>0.5934</cdr:x>
      <cdr:y>0.18298</cdr:y>
    </cdr:from>
    <cdr:to>
      <cdr:x>0.65925</cdr:x>
      <cdr:y>0.26802</cdr:y>
    </cdr:to>
    <cdr:sp macro="" textlink="">
      <cdr:nvSpPr>
        <cdr:cNvPr id="2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9DBA9BC6-539F-46FD-8F9A-8FBBD86298D8}"/>
            </a:ext>
          </a:extLst>
        </cdr:cNvPr>
        <cdr:cNvSpPr txBox="1"/>
      </cdr:nvSpPr>
      <cdr:spPr>
        <a:xfrm xmlns:a="http://schemas.openxmlformats.org/drawingml/2006/main">
          <a:off x="6592277" y="794770"/>
          <a:ext cx="73152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dirty="0">
            <a:solidFill>
              <a:schemeClr val="bg2"/>
            </a:solidFill>
          </a:endParaRPr>
        </a:p>
      </cdr:txBody>
    </cdr:sp>
  </cdr:relSizeAnchor>
  <cdr:relSizeAnchor xmlns:cdr="http://schemas.openxmlformats.org/drawingml/2006/chartDrawing">
    <cdr:from>
      <cdr:x>0.60897</cdr:x>
      <cdr:y>0.14948</cdr:y>
    </cdr:from>
    <cdr:to>
      <cdr:x>0.69001</cdr:x>
      <cdr:y>0.22074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="" xmlns:a16="http://schemas.microsoft.com/office/drawing/2014/main" id="{0D868A5D-B969-464E-AA16-0F1C26AD2C67}"/>
            </a:ext>
          </a:extLst>
        </cdr:cNvPr>
        <cdr:cNvSpPr txBox="1"/>
      </cdr:nvSpPr>
      <cdr:spPr>
        <a:xfrm xmlns:a="http://schemas.openxmlformats.org/drawingml/2006/main">
          <a:off x="6765265" y="649263"/>
          <a:ext cx="900332" cy="3094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3.02 %</a:t>
          </a:r>
        </a:p>
      </cdr:txBody>
    </cdr:sp>
  </cdr:relSizeAnchor>
  <cdr:relSizeAnchor xmlns:cdr="http://schemas.openxmlformats.org/drawingml/2006/chartDrawing">
    <cdr:from>
      <cdr:x>0.82375</cdr:x>
      <cdr:y>0.213</cdr:y>
    </cdr:from>
    <cdr:to>
      <cdr:x>0.90479</cdr:x>
      <cdr:y>0.28426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B3B7CAA4-7F04-4B68-8E02-1B3D11046928}"/>
            </a:ext>
          </a:extLst>
        </cdr:cNvPr>
        <cdr:cNvSpPr txBox="1"/>
      </cdr:nvSpPr>
      <cdr:spPr>
        <a:xfrm xmlns:a="http://schemas.openxmlformats.org/drawingml/2006/main">
          <a:off x="9151302" y="925146"/>
          <a:ext cx="900332" cy="3094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</a:t>
          </a:r>
          <a:r>
            <a:rPr lang="en-US" sz="1800" dirty="0"/>
            <a:t>2.3</a:t>
          </a:r>
          <a:r>
            <a:rPr lang="en-US" sz="1600" dirty="0"/>
            <a:t>%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0.5</cdr:x>
      <cdr:y>0.15231</cdr:y>
    </cdr:from>
    <cdr:to>
      <cdr:x>0.57317</cdr:x>
      <cdr:y>0.23418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554133" y="661555"/>
          <a:ext cx="812800" cy="355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-1%</a:t>
          </a:r>
        </a:p>
      </cdr:txBody>
    </cdr:sp>
  </cdr:relSizeAnchor>
  <cdr:relSizeAnchor xmlns:cdr="http://schemas.openxmlformats.org/drawingml/2006/chartDrawing">
    <cdr:from>
      <cdr:x>0.18674</cdr:x>
      <cdr:y>0.13158</cdr:y>
    </cdr:from>
    <cdr:to>
      <cdr:x>0.25534</cdr:x>
      <cdr:y>0.21345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2074333" y="571500"/>
          <a:ext cx="762000" cy="355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2.5%</a:t>
          </a:r>
        </a:p>
      </cdr:txBody>
    </cdr:sp>
  </cdr:relSizeAnchor>
  <cdr:relSizeAnchor xmlns:cdr="http://schemas.openxmlformats.org/drawingml/2006/chartDrawing">
    <cdr:from>
      <cdr:x>0.80412</cdr:x>
      <cdr:y>0.26023</cdr:y>
    </cdr:from>
    <cdr:to>
      <cdr:x>0.87271</cdr:x>
      <cdr:y>0.34211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8932333" y="1130300"/>
          <a:ext cx="762000" cy="355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-0.7%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0.29216</cdr:x>
      <cdr:y>0.15374</cdr:y>
    </cdr:from>
    <cdr:to>
      <cdr:x>0.36076</cdr:x>
      <cdr:y>0.23561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245432" y="667758"/>
          <a:ext cx="762027" cy="35559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-7.5%</a:t>
          </a:r>
        </a:p>
      </cdr:txBody>
    </cdr:sp>
  </cdr:relSizeAnchor>
  <cdr:relSizeAnchor xmlns:cdr="http://schemas.openxmlformats.org/drawingml/2006/chartDrawing">
    <cdr:from>
      <cdr:x>0.80412</cdr:x>
      <cdr:y>0.26023</cdr:y>
    </cdr:from>
    <cdr:to>
      <cdr:x>0.87271</cdr:x>
      <cdr:y>0.34211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8932333" y="1130300"/>
          <a:ext cx="762000" cy="355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dirty="0"/>
            <a:t>-6.6%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0.14597</cdr:x>
      <cdr:y>0.54678</cdr:y>
    </cdr:from>
    <cdr:to>
      <cdr:x>0.2355</cdr:x>
      <cdr:y>0.62804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678B0860-E3F4-408B-AB6A-2E30B7DACDCD}"/>
            </a:ext>
          </a:extLst>
        </cdr:cNvPr>
        <cdr:cNvSpPr txBox="1"/>
      </cdr:nvSpPr>
      <cdr:spPr>
        <a:xfrm xmlns:a="http://schemas.openxmlformats.org/drawingml/2006/main">
          <a:off x="1621673" y="2374900"/>
          <a:ext cx="994610" cy="35292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-1.8%</a:t>
          </a:r>
        </a:p>
      </cdr:txBody>
    </cdr:sp>
  </cdr:relSizeAnchor>
  <cdr:relSizeAnchor xmlns:cdr="http://schemas.openxmlformats.org/drawingml/2006/chartDrawing">
    <cdr:from>
      <cdr:x>0.54741</cdr:x>
      <cdr:y>0.1996</cdr:y>
    </cdr:from>
    <cdr:to>
      <cdr:x>0.62395</cdr:x>
      <cdr:y>0.28824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="" xmlns:a16="http://schemas.microsoft.com/office/drawing/2014/main" id="{CFE670FA-0D04-45BD-A778-7CD9B94EDFF1}"/>
            </a:ext>
          </a:extLst>
        </cdr:cNvPr>
        <cdr:cNvSpPr txBox="1"/>
      </cdr:nvSpPr>
      <cdr:spPr>
        <a:xfrm xmlns:a="http://schemas.openxmlformats.org/drawingml/2006/main">
          <a:off x="6081378" y="866942"/>
          <a:ext cx="850231" cy="38501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3.5%</a:t>
          </a:r>
        </a:p>
      </cdr:txBody>
    </cdr:sp>
  </cdr:relSizeAnchor>
  <cdr:relSizeAnchor xmlns:cdr="http://schemas.openxmlformats.org/drawingml/2006/chartDrawing">
    <cdr:from>
      <cdr:x>0.72503</cdr:x>
      <cdr:y>0.16509</cdr:y>
    </cdr:from>
    <cdr:to>
      <cdr:x>0.79003</cdr:x>
      <cdr:y>0.24537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9368A121-C157-4905-A784-427FAC489663}"/>
            </a:ext>
          </a:extLst>
        </cdr:cNvPr>
        <cdr:cNvSpPr txBox="1"/>
      </cdr:nvSpPr>
      <cdr:spPr>
        <a:xfrm xmlns:a="http://schemas.openxmlformats.org/drawingml/2006/main">
          <a:off x="8054595" y="717041"/>
          <a:ext cx="722120" cy="34871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2.4%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0.15897</cdr:x>
      <cdr:y>0.50277</cdr:y>
    </cdr:from>
    <cdr:to>
      <cdr:x>0.24706</cdr:x>
      <cdr:y>0.59603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919DFF4A-ED12-4D7E-9741-D4FBD63A40F0}"/>
            </a:ext>
          </a:extLst>
        </cdr:cNvPr>
        <cdr:cNvSpPr txBox="1"/>
      </cdr:nvSpPr>
      <cdr:spPr>
        <a:xfrm xmlns:a="http://schemas.openxmlformats.org/drawingml/2006/main">
          <a:off x="1766051" y="2183732"/>
          <a:ext cx="978569" cy="4050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0.4%</a:t>
          </a:r>
        </a:p>
      </cdr:txBody>
    </cdr:sp>
  </cdr:relSizeAnchor>
  <cdr:relSizeAnchor xmlns:cdr="http://schemas.openxmlformats.org/drawingml/2006/chartDrawing">
    <cdr:from>
      <cdr:x>0.55752</cdr:x>
      <cdr:y>0.1405</cdr:y>
    </cdr:from>
    <cdr:to>
      <cdr:x>0.63839</cdr:x>
      <cdr:y>0.22176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="" xmlns:a16="http://schemas.microsoft.com/office/drawing/2014/main" id="{E4FD62A2-8549-44D8-B263-6A2D6ED25B06}"/>
            </a:ext>
          </a:extLst>
        </cdr:cNvPr>
        <cdr:cNvSpPr txBox="1"/>
      </cdr:nvSpPr>
      <cdr:spPr>
        <a:xfrm xmlns:a="http://schemas.openxmlformats.org/drawingml/2006/main">
          <a:off x="6193673" y="610268"/>
          <a:ext cx="898357" cy="3529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4.1%</a:t>
          </a:r>
        </a:p>
      </cdr:txBody>
    </cdr:sp>
  </cdr:relSizeAnchor>
  <cdr:relSizeAnchor xmlns:cdr="http://schemas.openxmlformats.org/drawingml/2006/chartDrawing">
    <cdr:from>
      <cdr:x>0.83044</cdr:x>
      <cdr:y>0.22545</cdr:y>
    </cdr:from>
    <cdr:to>
      <cdr:x>0.89975</cdr:x>
      <cdr:y>0.33626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="" xmlns:a16="http://schemas.microsoft.com/office/drawing/2014/main" id="{2CD7B2F1-5D77-4795-ACDA-DFD035815570}"/>
            </a:ext>
          </a:extLst>
        </cdr:cNvPr>
        <cdr:cNvSpPr txBox="1"/>
      </cdr:nvSpPr>
      <cdr:spPr>
        <a:xfrm xmlns:a="http://schemas.openxmlformats.org/drawingml/2006/main">
          <a:off x="9225629" y="979236"/>
          <a:ext cx="770022" cy="4812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8.3%</a:t>
          </a:r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0.20378</cdr:x>
      <cdr:y>0.51379</cdr:y>
    </cdr:from>
    <cdr:to>
      <cdr:x>0.27656</cdr:x>
      <cdr:y>0.6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F777350A-B001-4242-998E-D2148779CF3B}"/>
            </a:ext>
          </a:extLst>
        </cdr:cNvPr>
        <cdr:cNvSpPr txBox="1"/>
      </cdr:nvSpPr>
      <cdr:spPr>
        <a:xfrm xmlns:a="http://schemas.openxmlformats.org/drawingml/2006/main">
          <a:off x="1969477" y="2096086"/>
          <a:ext cx="703384" cy="3516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/>
            <a:t>0.19%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0.55402</cdr:x>
      <cdr:y>0.18831</cdr:y>
    </cdr:from>
    <cdr:to>
      <cdr:x>0.66521</cdr:x>
      <cdr:y>0.28966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6861CEB3-45EC-43F8-B7CB-C0E493FF8AD5}"/>
            </a:ext>
          </a:extLst>
        </cdr:cNvPr>
        <cdr:cNvSpPr txBox="1"/>
      </cdr:nvSpPr>
      <cdr:spPr>
        <a:xfrm xmlns:a="http://schemas.openxmlformats.org/drawingml/2006/main">
          <a:off x="5354319" y="768251"/>
          <a:ext cx="1074616" cy="4134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-3.28 %</a:t>
          </a:r>
        </a:p>
        <a:p xmlns:a="http://schemas.openxmlformats.org/drawingml/2006/main">
          <a:endParaRPr lang="en-US" sz="1400" dirty="0"/>
        </a:p>
      </cdr:txBody>
    </cdr:sp>
  </cdr:relSizeAnchor>
  <cdr:relSizeAnchor xmlns:cdr="http://schemas.openxmlformats.org/drawingml/2006/chartDrawing">
    <cdr:from>
      <cdr:x>0.80818</cdr:x>
      <cdr:y>0.27318</cdr:y>
    </cdr:from>
    <cdr:to>
      <cdr:x>0.88096</cdr:x>
      <cdr:y>0.35939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="" xmlns:a16="http://schemas.microsoft.com/office/drawing/2014/main" id="{E2DB63D8-9022-4AE8-84DB-677A288A098E}"/>
            </a:ext>
          </a:extLst>
        </cdr:cNvPr>
        <cdr:cNvSpPr txBox="1"/>
      </cdr:nvSpPr>
      <cdr:spPr>
        <a:xfrm xmlns:a="http://schemas.openxmlformats.org/drawingml/2006/main">
          <a:off x="7810696" y="1114473"/>
          <a:ext cx="703384" cy="3516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-3.4%</a:t>
          </a:r>
        </a:p>
        <a:p xmlns:a="http://schemas.openxmlformats.org/drawingml/2006/main">
          <a:endParaRPr lang="en-US" sz="1400" dirty="0"/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0.08384</cdr:x>
      <cdr:y>0.21345</cdr:y>
    </cdr:from>
    <cdr:to>
      <cdr:x>0.12043</cdr:x>
      <cdr:y>0.26608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98500" y="927100"/>
          <a:ext cx="304800" cy="228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0.0747</cdr:x>
      <cdr:y>0.23099</cdr:y>
    </cdr:from>
    <cdr:to>
      <cdr:x>0.12957</cdr:x>
      <cdr:y>0.33626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622300" y="10033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1400" dirty="0"/>
            <a:t>3 %</a:t>
          </a:r>
        </a:p>
      </cdr:txBody>
    </cdr:sp>
  </cdr:relSizeAnchor>
  <cdr:relSizeAnchor xmlns:cdr="http://schemas.openxmlformats.org/drawingml/2006/chartDrawing">
    <cdr:from>
      <cdr:x>0.16616</cdr:x>
      <cdr:y>0.42398</cdr:y>
    </cdr:from>
    <cdr:to>
      <cdr:x>0.23933</cdr:x>
      <cdr:y>0.56433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1384300" y="1841500"/>
          <a:ext cx="609600" cy="609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-1.%</a:t>
          </a:r>
        </a:p>
      </cdr:txBody>
    </cdr:sp>
  </cdr:relSizeAnchor>
  <cdr:relSizeAnchor xmlns:cdr="http://schemas.openxmlformats.org/drawingml/2006/chartDrawing">
    <cdr:from>
      <cdr:x>0.25762</cdr:x>
      <cdr:y>0.49415</cdr:y>
    </cdr:from>
    <cdr:to>
      <cdr:x>0.3125</cdr:x>
      <cdr:y>0.59942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2146300" y="21463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-3%</a:t>
          </a:r>
        </a:p>
      </cdr:txBody>
    </cdr:sp>
  </cdr:relSizeAnchor>
  <cdr:relSizeAnchor xmlns:cdr="http://schemas.openxmlformats.org/drawingml/2006/chartDrawing">
    <cdr:from>
      <cdr:x>0.34909</cdr:x>
      <cdr:y>0.59942</cdr:y>
    </cdr:from>
    <cdr:to>
      <cdr:x>0.40396</cdr:x>
      <cdr:y>0.70468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2908300" y="26035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-1%</a:t>
          </a:r>
        </a:p>
      </cdr:txBody>
    </cdr:sp>
  </cdr:relSizeAnchor>
  <cdr:relSizeAnchor xmlns:cdr="http://schemas.openxmlformats.org/drawingml/2006/chartDrawing">
    <cdr:from>
      <cdr:x>0.44055</cdr:x>
      <cdr:y>0.5117</cdr:y>
    </cdr:from>
    <cdr:to>
      <cdr:x>0.49543</cdr:x>
      <cdr:y>0.61696</cdr:y>
    </cdr:to>
    <cdr:sp macro="" textlink="">
      <cdr:nvSpPr>
        <cdr:cNvPr id="7" name="TextBox 1"/>
        <cdr:cNvSpPr txBox="1"/>
      </cdr:nvSpPr>
      <cdr:spPr>
        <a:xfrm xmlns:a="http://schemas.openxmlformats.org/drawingml/2006/main">
          <a:off x="3670300" y="22225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-2%</a:t>
          </a:r>
        </a:p>
      </cdr:txBody>
    </cdr:sp>
  </cdr:relSizeAnchor>
  <cdr:relSizeAnchor xmlns:cdr="http://schemas.openxmlformats.org/drawingml/2006/chartDrawing">
    <cdr:from>
      <cdr:x>0.52287</cdr:x>
      <cdr:y>0.45906</cdr:y>
    </cdr:from>
    <cdr:to>
      <cdr:x>0.57774</cdr:x>
      <cdr:y>0.56433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4356100" y="19939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-2%</a:t>
          </a:r>
        </a:p>
      </cdr:txBody>
    </cdr:sp>
  </cdr:relSizeAnchor>
  <cdr:relSizeAnchor xmlns:cdr="http://schemas.openxmlformats.org/drawingml/2006/chartDrawing">
    <cdr:from>
      <cdr:x>0.61433</cdr:x>
      <cdr:y>0.37135</cdr:y>
    </cdr:from>
    <cdr:to>
      <cdr:x>0.66921</cdr:x>
      <cdr:y>0.47661</cdr:y>
    </cdr:to>
    <cdr:sp macro="" textlink="">
      <cdr:nvSpPr>
        <cdr:cNvPr id="11" name="TextBox 1"/>
        <cdr:cNvSpPr txBox="1"/>
      </cdr:nvSpPr>
      <cdr:spPr>
        <a:xfrm xmlns:a="http://schemas.openxmlformats.org/drawingml/2006/main">
          <a:off x="5118100" y="16129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-2%</a:t>
          </a:r>
        </a:p>
      </cdr:txBody>
    </cdr:sp>
  </cdr:relSizeAnchor>
  <cdr:relSizeAnchor xmlns:cdr="http://schemas.openxmlformats.org/drawingml/2006/chartDrawing">
    <cdr:from>
      <cdr:x>0.70579</cdr:x>
      <cdr:y>0.59942</cdr:y>
    </cdr:from>
    <cdr:to>
      <cdr:x>0.76067</cdr:x>
      <cdr:y>0.70468</cdr:y>
    </cdr:to>
    <cdr:sp macro="" textlink="">
      <cdr:nvSpPr>
        <cdr:cNvPr id="12" name="TextBox 1"/>
        <cdr:cNvSpPr txBox="1"/>
      </cdr:nvSpPr>
      <cdr:spPr>
        <a:xfrm xmlns:a="http://schemas.openxmlformats.org/drawingml/2006/main">
          <a:off x="5880100" y="26035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-3%</a:t>
          </a:r>
        </a:p>
      </cdr:txBody>
    </cdr:sp>
  </cdr:relSizeAnchor>
  <cdr:relSizeAnchor xmlns:cdr="http://schemas.openxmlformats.org/drawingml/2006/chartDrawing">
    <cdr:from>
      <cdr:x>0.81555</cdr:x>
      <cdr:y>0.66959</cdr:y>
    </cdr:from>
    <cdr:to>
      <cdr:x>0.87043</cdr:x>
      <cdr:y>0.77485</cdr:y>
    </cdr:to>
    <cdr:sp macro="" textlink="">
      <cdr:nvSpPr>
        <cdr:cNvPr id="13" name="TextBox 1"/>
        <cdr:cNvSpPr txBox="1"/>
      </cdr:nvSpPr>
      <cdr:spPr>
        <a:xfrm xmlns:a="http://schemas.openxmlformats.org/drawingml/2006/main">
          <a:off x="6794500" y="2908300"/>
          <a:ext cx="4572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-9%</a:t>
          </a:r>
        </a:p>
      </cdr:txBody>
    </cdr:sp>
  </cdr:relSizeAnchor>
  <cdr:relSizeAnchor xmlns:cdr="http://schemas.openxmlformats.org/drawingml/2006/chartDrawing">
    <cdr:from>
      <cdr:x>0.87957</cdr:x>
      <cdr:y>0.56433</cdr:y>
    </cdr:from>
    <cdr:to>
      <cdr:x>0.96189</cdr:x>
      <cdr:y>0.68713</cdr:y>
    </cdr:to>
    <cdr:sp macro="" textlink="">
      <cdr:nvSpPr>
        <cdr:cNvPr id="14" name="TextBox 1"/>
        <cdr:cNvSpPr txBox="1"/>
      </cdr:nvSpPr>
      <cdr:spPr>
        <a:xfrm xmlns:a="http://schemas.openxmlformats.org/drawingml/2006/main">
          <a:off x="7327900" y="2451100"/>
          <a:ext cx="685800" cy="533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dirty="0"/>
            <a:t>0.2%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0.10213</cdr:x>
      <cdr:y>0.28363</cdr:y>
    </cdr:from>
    <cdr:to>
      <cdr:x>0.20274</cdr:x>
      <cdr:y>0.37135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850900" y="12319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/>
            <a:t>3.7%</a:t>
          </a:r>
        </a:p>
      </cdr:txBody>
    </cdr:sp>
  </cdr:relSizeAnchor>
  <cdr:relSizeAnchor xmlns:cdr="http://schemas.openxmlformats.org/drawingml/2006/chartDrawing">
    <cdr:from>
      <cdr:x>0.26677</cdr:x>
      <cdr:y>0.47661</cdr:y>
    </cdr:from>
    <cdr:to>
      <cdr:x>0.36738</cdr:x>
      <cdr:y>0.56433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2222500" y="20701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-3.2%</a:t>
          </a:r>
        </a:p>
      </cdr:txBody>
    </cdr:sp>
  </cdr:relSizeAnchor>
  <cdr:relSizeAnchor xmlns:cdr="http://schemas.openxmlformats.org/drawingml/2006/chartDrawing">
    <cdr:from>
      <cdr:x>0.18445</cdr:x>
      <cdr:y>0.44152</cdr:y>
    </cdr:from>
    <cdr:to>
      <cdr:x>0.28506</cdr:x>
      <cdr:y>0.52924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1536700" y="19177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-0.7%</a:t>
          </a:r>
        </a:p>
      </cdr:txBody>
    </cdr:sp>
  </cdr:relSizeAnchor>
  <cdr:relSizeAnchor xmlns:cdr="http://schemas.openxmlformats.org/drawingml/2006/chartDrawing">
    <cdr:from>
      <cdr:x>0.35823</cdr:x>
      <cdr:y>0.61696</cdr:y>
    </cdr:from>
    <cdr:to>
      <cdr:x>0.45884</cdr:x>
      <cdr:y>0.70468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2984500" y="26797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5.4%</a:t>
          </a:r>
        </a:p>
      </cdr:txBody>
    </cdr:sp>
  </cdr:relSizeAnchor>
  <cdr:relSizeAnchor xmlns:cdr="http://schemas.openxmlformats.org/drawingml/2006/chartDrawing">
    <cdr:from>
      <cdr:x>0.4314</cdr:x>
      <cdr:y>0.5117</cdr:y>
    </cdr:from>
    <cdr:to>
      <cdr:x>0.53201</cdr:x>
      <cdr:y>0.59942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3594100" y="22225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-3.1%</a:t>
          </a:r>
        </a:p>
      </cdr:txBody>
    </cdr:sp>
  </cdr:relSizeAnchor>
  <cdr:relSizeAnchor xmlns:cdr="http://schemas.openxmlformats.org/drawingml/2006/chartDrawing">
    <cdr:from>
      <cdr:x>0.52287</cdr:x>
      <cdr:y>0.5117</cdr:y>
    </cdr:from>
    <cdr:to>
      <cdr:x>0.62348</cdr:x>
      <cdr:y>0.59942</cdr:y>
    </cdr:to>
    <cdr:sp macro="" textlink="">
      <cdr:nvSpPr>
        <cdr:cNvPr id="7" name="TextBox 1"/>
        <cdr:cNvSpPr txBox="1"/>
      </cdr:nvSpPr>
      <cdr:spPr>
        <a:xfrm xmlns:a="http://schemas.openxmlformats.org/drawingml/2006/main">
          <a:off x="4356100" y="22225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-3.2%</a:t>
          </a:r>
        </a:p>
      </cdr:txBody>
    </cdr:sp>
  </cdr:relSizeAnchor>
  <cdr:relSizeAnchor xmlns:cdr="http://schemas.openxmlformats.org/drawingml/2006/chartDrawing">
    <cdr:from>
      <cdr:x>0.60518</cdr:x>
      <cdr:y>0.40643</cdr:y>
    </cdr:from>
    <cdr:to>
      <cdr:x>0.70579</cdr:x>
      <cdr:y>0.49415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5041900" y="17653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-1.5%</a:t>
          </a:r>
        </a:p>
      </cdr:txBody>
    </cdr:sp>
  </cdr:relSizeAnchor>
  <cdr:relSizeAnchor xmlns:cdr="http://schemas.openxmlformats.org/drawingml/2006/chartDrawing">
    <cdr:from>
      <cdr:x>0.6875</cdr:x>
      <cdr:y>0.66959</cdr:y>
    </cdr:from>
    <cdr:to>
      <cdr:x>0.78811</cdr:x>
      <cdr:y>0.75731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5727700" y="29083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-2.7%</a:t>
          </a:r>
        </a:p>
      </cdr:txBody>
    </cdr:sp>
  </cdr:relSizeAnchor>
  <cdr:relSizeAnchor xmlns:cdr="http://schemas.openxmlformats.org/drawingml/2006/chartDrawing">
    <cdr:from>
      <cdr:x>0.76982</cdr:x>
      <cdr:y>0.68713</cdr:y>
    </cdr:from>
    <cdr:to>
      <cdr:x>0.87043</cdr:x>
      <cdr:y>0.77485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6413500" y="29845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-12.6%</a:t>
          </a:r>
        </a:p>
      </cdr:txBody>
    </cdr:sp>
  </cdr:relSizeAnchor>
  <cdr:relSizeAnchor xmlns:cdr="http://schemas.openxmlformats.org/drawingml/2006/chartDrawing">
    <cdr:from>
      <cdr:x>0.85213</cdr:x>
      <cdr:y>0.59942</cdr:y>
    </cdr:from>
    <cdr:to>
      <cdr:x>0.95274</cdr:x>
      <cdr:y>0.68713</cdr:y>
    </cdr:to>
    <cdr:sp macro="" textlink="">
      <cdr:nvSpPr>
        <cdr:cNvPr id="11" name="TextBox 1"/>
        <cdr:cNvSpPr txBox="1"/>
      </cdr:nvSpPr>
      <cdr:spPr>
        <a:xfrm xmlns:a="http://schemas.openxmlformats.org/drawingml/2006/main">
          <a:off x="7099300" y="2603500"/>
          <a:ext cx="838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/>
            <a:t>-0.5%</a:t>
          </a:r>
        </a:p>
      </cdr:txBody>
    </cdr:sp>
  </cdr:relSizeAnchor>
</c:userShapes>
</file>

<file path=ppt/drawings/drawing9.xml><?xml version="1.0" encoding="utf-8"?>
<c:userShapes xmlns:c="http://schemas.openxmlformats.org/drawingml/2006/chart">
  <cdr:relSizeAnchor xmlns:cdr="http://schemas.openxmlformats.org/drawingml/2006/chartDrawing">
    <cdr:from>
      <cdr:x>0.12405</cdr:x>
      <cdr:y>0.24359</cdr:y>
    </cdr:from>
    <cdr:to>
      <cdr:x>0.17728</cdr:x>
      <cdr:y>0.2944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388533" y="1129145"/>
          <a:ext cx="595745" cy="23552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>
            <a:solidFill>
              <a:schemeClr val="bg2"/>
            </a:solidFill>
          </a:endParaRPr>
        </a:p>
      </cdr:txBody>
    </cdr:sp>
  </cdr:relSizeAnchor>
  <cdr:relSizeAnchor xmlns:cdr="http://schemas.openxmlformats.org/drawingml/2006/chartDrawing">
    <cdr:from>
      <cdr:x>0.11539</cdr:x>
      <cdr:y>0.22267</cdr:y>
    </cdr:from>
    <cdr:to>
      <cdr:x>0.18471</cdr:x>
      <cdr:y>0.30336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291550" y="1032164"/>
          <a:ext cx="775855" cy="3740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1.36%</a:t>
          </a:r>
        </a:p>
      </cdr:txBody>
    </cdr:sp>
  </cdr:relSizeAnchor>
  <cdr:relSizeAnchor xmlns:cdr="http://schemas.openxmlformats.org/drawingml/2006/chartDrawing">
    <cdr:from>
      <cdr:x>0.30065</cdr:x>
      <cdr:y>0.67895</cdr:y>
    </cdr:from>
    <cdr:to>
      <cdr:x>0.36996</cdr:x>
      <cdr:y>0.75965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3365114" y="3147291"/>
          <a:ext cx="775855" cy="3740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6.48%</a:t>
          </a:r>
        </a:p>
      </cdr:txBody>
    </cdr:sp>
  </cdr:relSizeAnchor>
  <cdr:relSizeAnchor xmlns:cdr="http://schemas.openxmlformats.org/drawingml/2006/chartDrawing">
    <cdr:from>
      <cdr:x>0.48013</cdr:x>
      <cdr:y>0.69689</cdr:y>
    </cdr:from>
    <cdr:to>
      <cdr:x>0.57214</cdr:x>
      <cdr:y>0.77758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5374023" y="3230419"/>
          <a:ext cx="1029855" cy="3740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-15.14%</a:t>
          </a:r>
        </a:p>
      </cdr:txBody>
    </cdr:sp>
  </cdr:relSizeAnchor>
  <cdr:relSizeAnchor xmlns:cdr="http://schemas.openxmlformats.org/drawingml/2006/chartDrawing">
    <cdr:from>
      <cdr:x>0.65342</cdr:x>
      <cdr:y>0.49963</cdr:y>
    </cdr:from>
    <cdr:to>
      <cdr:x>0.72273</cdr:x>
      <cdr:y>0.58032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7313660" y="2316018"/>
          <a:ext cx="775855" cy="3740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-3.16%</a:t>
          </a:r>
        </a:p>
      </cdr:txBody>
    </cdr:sp>
  </cdr:relSizeAnchor>
  <cdr:relSizeAnchor xmlns:cdr="http://schemas.openxmlformats.org/drawingml/2006/chartDrawing">
    <cdr:from>
      <cdr:x>0.85146</cdr:x>
      <cdr:y>0.62814</cdr:y>
    </cdr:from>
    <cdr:to>
      <cdr:x>0.92078</cdr:x>
      <cdr:y>0.70884</cdr:y>
    </cdr:to>
    <cdr:sp macro="" textlink="">
      <cdr:nvSpPr>
        <cdr:cNvPr id="7" name="TextBox 1"/>
        <cdr:cNvSpPr txBox="1"/>
      </cdr:nvSpPr>
      <cdr:spPr>
        <a:xfrm xmlns:a="http://schemas.openxmlformats.org/drawingml/2006/main">
          <a:off x="9530387" y="2911764"/>
          <a:ext cx="775855" cy="3740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/>
            <a:t>-3.57%</a:t>
          </a:r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9CF1D75-CB2F-4FE1-AF28-F9C3E0620676}" type="datetimeFigureOut">
              <a:rPr lang="en-US" smtClean="0"/>
              <a:t>07-Feb-21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E2C7D05-EDBA-4F16-8DDE-46F6494A47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2820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3948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823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201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39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66599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1326914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8389182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5382660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5004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60113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49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94869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89012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97984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600883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5159031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83997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033551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81573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829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4760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59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3217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baseline="-25000" dirty="0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8B9EF7-D1FB-4B3F-8DE3-6EA95559FDA7}" type="slidenum">
              <a:rPr lang="en-US">
                <a:solidFill>
                  <a:prstClr val="black"/>
                </a:solidFill>
              </a:rPr>
              <a:pPr/>
              <a:t>27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3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74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0">
          <a:gsLst>
            <a:gs pos="0">
              <a:srgbClr val="FFCC66"/>
            </a:gs>
            <a:gs pos="50000">
              <a:schemeClr val="tx1"/>
            </a:gs>
            <a:gs pos="100000">
              <a:srgbClr val="FFCC6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897467" y="2286000"/>
            <a:ext cx="10380133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026" name="Picture 2" descr="http://www.cppa.gov.pk/images/logo.png">
            <a:extLst>
              <a:ext uri="{FF2B5EF4-FFF2-40B4-BE49-F238E27FC236}">
                <a16:creationId xmlns="" xmlns:a16="http://schemas.microsoft.com/office/drawing/2014/main" id="{5FBD6E80-58C7-484E-9825-424923D20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861" y="5024718"/>
            <a:ext cx="18288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900789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5731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0000" y="219076"/>
            <a:ext cx="2810933" cy="57118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9076"/>
            <a:ext cx="8229600" cy="57118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10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075"/>
            <a:ext cx="9245600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92667" y="1587500"/>
            <a:ext cx="11108267" cy="43434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837334" y="6194425"/>
            <a:ext cx="931333" cy="260350"/>
          </a:xfrm>
        </p:spPr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7298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 descr="http://www.cppa.gov.pk/images/logo.png">
            <a:extLst>
              <a:ext uri="{FF2B5EF4-FFF2-40B4-BE49-F238E27FC236}">
                <a16:creationId xmlns="" xmlns:a16="http://schemas.microsoft.com/office/drawing/2014/main" id="{2FFB37BF-3B02-4A32-AE9D-5C6E01816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006" y="48412"/>
            <a:ext cx="1563445" cy="111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21421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3367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67" y="1587500"/>
            <a:ext cx="5452533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87500"/>
            <a:ext cx="5452533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142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08275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571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5411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3418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2564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2682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03200" y="1147763"/>
            <a:ext cx="11768667" cy="50800"/>
          </a:xfrm>
          <a:prstGeom prst="rect">
            <a:avLst/>
          </a:prstGeom>
          <a:solidFill>
            <a:srgbClr val="00000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1" lang="en-AU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92456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2667" y="1587500"/>
            <a:ext cx="11108267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94" name="Rectangle 770"/>
          <p:cNvSpPr>
            <a:spLocks noChangeArrowheads="1"/>
          </p:cNvSpPr>
          <p:nvPr/>
        </p:nvSpPr>
        <p:spPr bwMode="auto">
          <a:xfrm>
            <a:off x="152400" y="6024563"/>
            <a:ext cx="11768667" cy="50800"/>
          </a:xfrm>
          <a:prstGeom prst="rect">
            <a:avLst/>
          </a:prstGeom>
          <a:solidFill>
            <a:srgbClr val="00000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1" lang="en-AU" sz="2400">
              <a:solidFill>
                <a:srgbClr val="FFFFFF"/>
              </a:solidFill>
              <a:latin typeface="Times New Roman" pitchFamily="18" charset="0"/>
            </a:endParaRPr>
          </a:p>
        </p:txBody>
      </p:sp>
      <p:sp>
        <p:nvSpPr>
          <p:cNvPr id="1797" name="Rectangle 77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837334" y="6194425"/>
            <a:ext cx="931333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000" b="1" i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defRPr>
            </a:lvl1pPr>
          </a:lstStyle>
          <a:p>
            <a:fld id="{27748F32-FF38-4E40-81D0-7AE504AA1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2999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ransition/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rgbClr val="000000"/>
          </a:solidFill>
          <a:effectLst>
            <a:outerShdw blurRad="38100" dist="38100" dir="2700000" algn="tl">
              <a:srgbClr val="FFFFFF"/>
            </a:outerShdw>
          </a:effectLst>
          <a:latin typeface="Tahoma" pitchFamily="34" charset="0"/>
        </a:defRPr>
      </a:lvl9pPr>
    </p:titleStyle>
    <p:bodyStyle>
      <a:lvl1pPr marL="476250" indent="-47625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3200">
          <a:solidFill>
            <a:srgbClr val="000000"/>
          </a:solidFill>
          <a:latin typeface="+mn-lt"/>
          <a:ea typeface="+mn-ea"/>
          <a:cs typeface="+mn-cs"/>
        </a:defRPr>
      </a:lvl1pPr>
      <a:lvl2pPr marL="1047750" indent="-3810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800">
          <a:solidFill>
            <a:srgbClr val="000000"/>
          </a:solidFill>
          <a:latin typeface="+mn-lt"/>
        </a:defRPr>
      </a:lvl2pPr>
      <a:lvl3pPr marL="1619250" indent="-3810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400">
          <a:solidFill>
            <a:srgbClr val="000000"/>
          </a:solidFill>
          <a:latin typeface="+mn-lt"/>
        </a:defRPr>
      </a:lvl3pPr>
      <a:lvl4pPr marL="20383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4pPr>
      <a:lvl5pPr marL="24574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5pPr>
      <a:lvl6pPr marL="29146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6pPr>
      <a:lvl7pPr marL="33718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7pPr>
      <a:lvl8pPr marL="38290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8pPr>
      <a:lvl9pPr marL="428625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Font typeface="Wingdings" pitchFamily="2" charset="2"/>
        <a:buChar char="v"/>
        <a:defRPr kumimoji="1" sz="20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4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5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3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4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5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6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7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12192000" cy="68386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144265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41696" y="50663"/>
            <a:ext cx="10058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Comparison of PMS Peak Demand and actual Peak Demand (Continued)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01D77821-D310-4F5A-8E49-8D5B0E3B8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07613"/>
              </p:ext>
            </p:extLst>
          </p:nvPr>
        </p:nvGraphicFramePr>
        <p:xfrm>
          <a:off x="801019" y="1212378"/>
          <a:ext cx="10903299" cy="4893147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394115">
                  <a:extLst>
                    <a:ext uri="{9D8B030D-6E8A-4147-A177-3AD203B41FA5}">
                      <a16:colId xmlns="" xmlns:a16="http://schemas.microsoft.com/office/drawing/2014/main" val="30762795"/>
                    </a:ext>
                  </a:extLst>
                </a:gridCol>
                <a:gridCol w="1398825">
                  <a:extLst>
                    <a:ext uri="{9D8B030D-6E8A-4147-A177-3AD203B41FA5}">
                      <a16:colId xmlns="" xmlns:a16="http://schemas.microsoft.com/office/drawing/2014/main" val="3638228324"/>
                    </a:ext>
                  </a:extLst>
                </a:gridCol>
                <a:gridCol w="1398825">
                  <a:extLst>
                    <a:ext uri="{9D8B030D-6E8A-4147-A177-3AD203B41FA5}">
                      <a16:colId xmlns="" xmlns:a16="http://schemas.microsoft.com/office/drawing/2014/main" val="1847173256"/>
                    </a:ext>
                  </a:extLst>
                </a:gridCol>
                <a:gridCol w="1398825">
                  <a:extLst>
                    <a:ext uri="{9D8B030D-6E8A-4147-A177-3AD203B41FA5}">
                      <a16:colId xmlns="" xmlns:a16="http://schemas.microsoft.com/office/drawing/2014/main" val="110158578"/>
                    </a:ext>
                  </a:extLst>
                </a:gridCol>
                <a:gridCol w="1398825">
                  <a:extLst>
                    <a:ext uri="{9D8B030D-6E8A-4147-A177-3AD203B41FA5}">
                      <a16:colId xmlns="" xmlns:a16="http://schemas.microsoft.com/office/drawing/2014/main" val="2582061663"/>
                    </a:ext>
                  </a:extLst>
                </a:gridCol>
                <a:gridCol w="1130364">
                  <a:extLst>
                    <a:ext uri="{9D8B030D-6E8A-4147-A177-3AD203B41FA5}">
                      <a16:colId xmlns="" xmlns:a16="http://schemas.microsoft.com/office/drawing/2014/main" val="1934104522"/>
                    </a:ext>
                  </a:extLst>
                </a:gridCol>
                <a:gridCol w="1398825">
                  <a:extLst>
                    <a:ext uri="{9D8B030D-6E8A-4147-A177-3AD203B41FA5}">
                      <a16:colId xmlns="" xmlns:a16="http://schemas.microsoft.com/office/drawing/2014/main" val="3735526892"/>
                    </a:ext>
                  </a:extLst>
                </a:gridCol>
                <a:gridCol w="1384695">
                  <a:extLst>
                    <a:ext uri="{9D8B030D-6E8A-4147-A177-3AD203B41FA5}">
                      <a16:colId xmlns="" xmlns:a16="http://schemas.microsoft.com/office/drawing/2014/main" val="1383114303"/>
                    </a:ext>
                  </a:extLst>
                </a:gridCol>
              </a:tblGrid>
              <a:tr h="4535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Years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solidFill>
                            <a:srgbClr val="0E22B8"/>
                          </a:solidFill>
                          <a:effectLst/>
                        </a:rPr>
                        <a:t>Historical</a:t>
                      </a:r>
                      <a:endParaRPr lang="en-US" sz="1600" b="0" i="0" u="none" strike="noStrike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solidFill>
                            <a:srgbClr val="0E22B8"/>
                          </a:solidFill>
                          <a:effectLst/>
                        </a:rPr>
                        <a:t>PMS 2012-13</a:t>
                      </a:r>
                      <a:endParaRPr lang="en-US" sz="1600" b="0" i="0" u="none" strike="noStrike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PMS 2015-16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solidFill>
                            <a:srgbClr val="0E22B8"/>
                          </a:solidFill>
                          <a:effectLst/>
                        </a:rPr>
                        <a:t>PMS 2016-17</a:t>
                      </a:r>
                      <a:endParaRPr lang="en-US" sz="1600" b="0" i="0" u="none" strike="noStrike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08521347"/>
                  </a:ext>
                </a:extLst>
              </a:tr>
              <a:tr h="12018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Peak  (MW)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Peak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 Difference (%)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Peak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 Difference (%)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Peak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0E22B8"/>
                          </a:solidFill>
                          <a:effectLst/>
                        </a:rPr>
                        <a:t> Difference (%)</a:t>
                      </a:r>
                      <a:endParaRPr lang="en-US" sz="1600" b="0" i="0" u="none" strike="noStrike" dirty="0">
                        <a:solidFill>
                          <a:srgbClr val="0E22B8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7505865"/>
                  </a:ext>
                </a:extLst>
              </a:tr>
              <a:tr h="4535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2012-13*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18227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18697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2.6%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77081212"/>
                  </a:ext>
                </a:extLst>
              </a:tr>
              <a:tr h="4535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2013-14*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19966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19641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-1.6%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73629334"/>
                  </a:ext>
                </a:extLst>
              </a:tr>
              <a:tr h="4535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2014-15*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21031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20583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-2.1%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30460162"/>
                  </a:ext>
                </a:extLst>
              </a:tr>
              <a:tr h="4535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2015-16*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22559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21575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-4.4%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37944959"/>
                  </a:ext>
                </a:extLst>
              </a:tr>
              <a:tr h="4535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2016-17*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25717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22662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-11.9%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24155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-6.1%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73323101"/>
                  </a:ext>
                </a:extLst>
              </a:tr>
              <a:tr h="716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2017-18*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26741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23764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-11.1%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25241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-5.6%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26633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-0.3%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96734488"/>
                  </a:ext>
                </a:extLst>
              </a:tr>
              <a:tr h="8426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2018-19*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25627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24887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-2.9%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25709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0.32%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27034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5.5%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71534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18544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1205" y="290463"/>
            <a:ext cx="865929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Authenticity  Of PMS Forecast</a:t>
            </a: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5936997"/>
              </p:ext>
            </p:extLst>
          </p:nvPr>
        </p:nvGraphicFramePr>
        <p:xfrm>
          <a:off x="736980" y="1288473"/>
          <a:ext cx="10360512" cy="458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52280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1797" y="422223"/>
            <a:ext cx="8679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0210470"/>
              </p:ext>
            </p:extLst>
          </p:nvPr>
        </p:nvGraphicFramePr>
        <p:xfrm>
          <a:off x="914400" y="1228300"/>
          <a:ext cx="10522423" cy="4729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876845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Comparison of Forecast Report base year 1993-94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3843905"/>
              </p:ext>
            </p:extLst>
          </p:nvPr>
        </p:nvGraphicFramePr>
        <p:xfrm>
          <a:off x="805218" y="1214651"/>
          <a:ext cx="10699845" cy="4967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77621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Comparison of Forecast Reports base year 1993-94, 1999-2000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8583963"/>
              </p:ext>
            </p:extLst>
          </p:nvPr>
        </p:nvGraphicFramePr>
        <p:xfrm>
          <a:off x="820656" y="1311185"/>
          <a:ext cx="10628026" cy="5089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290132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Comparison of Forecast Reports base year 1993-94, 1999-00,  2010-11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0"/>
            <a:ext cx="10747198" cy="51288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151366"/>
              </p:ext>
            </p:extLst>
          </p:nvPr>
        </p:nvGraphicFramePr>
        <p:xfrm>
          <a:off x="809469" y="1274163"/>
          <a:ext cx="10598045" cy="4871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562987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Comparison of Forecast Reports base year 1993-94, 1999-00, 2010-11, 2011-12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0424739"/>
              </p:ext>
            </p:extLst>
          </p:nvPr>
        </p:nvGraphicFramePr>
        <p:xfrm>
          <a:off x="809469" y="1244184"/>
          <a:ext cx="10643015" cy="4931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538636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Comparison of Forecast Reports base year 1993-94, 1999-00, 2010-11, 2011-12, 2012-13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7357989"/>
              </p:ext>
            </p:extLst>
          </p:nvPr>
        </p:nvGraphicFramePr>
        <p:xfrm>
          <a:off x="824460" y="1214203"/>
          <a:ext cx="10658006" cy="4946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72013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Comparison of Forecast Reports base year 1993-94, 1999-00, 2010-11, 2011-12, 2012-13 , 2013-14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147007"/>
              </p:ext>
            </p:extLst>
          </p:nvPr>
        </p:nvGraphicFramePr>
        <p:xfrm>
          <a:off x="854439" y="1244183"/>
          <a:ext cx="10583055" cy="4916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19675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28997" y="269823"/>
            <a:ext cx="867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Comparison of Forecast Reports base year 1993-94, 1999-00, 2010-11, 2011-12, 2012-13 , 2013-14, 2015-16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9940110"/>
              </p:ext>
            </p:extLst>
          </p:nvPr>
        </p:nvGraphicFramePr>
        <p:xfrm>
          <a:off x="794480" y="1229193"/>
          <a:ext cx="10687986" cy="4916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903390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378528" y="1723511"/>
            <a:ext cx="9144000" cy="887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4" charset="0"/>
              </a:defRPr>
            </a:lvl9pPr>
          </a:lstStyle>
          <a:p>
            <a:pPr>
              <a:defRPr/>
            </a:pPr>
            <a:r>
              <a:rPr lang="en-US" sz="44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/>
            </a:r>
            <a:br>
              <a:rPr lang="en-US" sz="44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44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Central Power Purchasing Agency (Guarantee) Limited</a:t>
            </a:r>
            <a:endParaRPr lang="en-US" sz="4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62100" y="2859944"/>
            <a:ext cx="80010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endParaRPr lang="en-US" sz="4000" b="1" dirty="0">
              <a:solidFill>
                <a:srgbClr val="0E22B8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 Black" panose="020B0A04020102020204" pitchFamily="34" charset="0"/>
            </a:endParaRPr>
          </a:p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r>
              <a:rPr lang="en-US" sz="4000" b="1" dirty="0">
                <a:solidFill>
                  <a:srgbClr val="0E22B8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anose="020B0A04020102020204" pitchFamily="34" charset="0"/>
              </a:rPr>
              <a:t>Load Forecast</a:t>
            </a:r>
          </a:p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r>
              <a:rPr lang="en-US" sz="4000" b="1" dirty="0">
                <a:solidFill>
                  <a:srgbClr val="0E22B8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anose="020B0A04020102020204" pitchFamily="34" charset="0"/>
              </a:rPr>
              <a:t>Section</a:t>
            </a:r>
          </a:p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endParaRPr lang="en-US" sz="3600" b="1" dirty="0">
              <a:solidFill>
                <a:schemeClr val="fol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endParaRPr lang="en-US" sz="2800" b="1" dirty="0">
              <a:solidFill>
                <a:schemeClr val="fol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None/>
              <a:defRPr/>
            </a:pPr>
            <a:endParaRPr lang="en-US" sz="4000" b="1" dirty="0">
              <a:solidFill>
                <a:schemeClr val="fol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158030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80655" y="269823"/>
            <a:ext cx="9127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Comparison of Forecast Reports base year 1993-94, 1999-00, 2010-11, 2011-12, 2012-13 , 2013-14, 2015-16 and 2016-17 with Actual Peak demand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5093" y="1091821"/>
            <a:ext cx="10959152" cy="5212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="" xmlns:a16="http://schemas.microsoft.com/office/drawing/2014/main" id="{B47F4984-4EB1-41F3-87F6-969B8FF87E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7166920"/>
              </p:ext>
            </p:extLst>
          </p:nvPr>
        </p:nvGraphicFramePr>
        <p:xfrm>
          <a:off x="655093" y="1343891"/>
          <a:ext cx="10580943" cy="432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41214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5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6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7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8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9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Chart bld="series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80655" y="269823"/>
            <a:ext cx="9127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Comparison of Forecast Reports base year 1993-94, 1999-00, 2010-11, 2011-12, 2012-13 , 2013-14, 2015-16, 2016-17 and 2017-18 with Actual Peak demand 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="" xmlns:a16="http://schemas.microsoft.com/office/drawing/2014/main" id="{F2BD708C-F51D-49BB-8CBB-86D585B045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2368587"/>
              </p:ext>
            </p:extLst>
          </p:nvPr>
        </p:nvGraphicFramePr>
        <p:xfrm>
          <a:off x="577755" y="1294229"/>
          <a:ext cx="111547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44527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203200" y="36872"/>
            <a:ext cx="10312400" cy="923925"/>
          </a:xfrm>
          <a:noFill/>
          <a:ln/>
        </p:spPr>
        <p:txBody>
          <a:bodyPr wrap="square">
            <a:normAutofit fontScale="90000"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4261807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699064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 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4528160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13454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4727566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8281" y="2994967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5.5 %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35119" y="3672346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-2.4 %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1121" y="3727594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1.7 %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7960" y="4267200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21.3 %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04462" y="3964734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-14.5%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8235" y="3873788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15.5 %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34236" y="3448339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7.2 %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50237" y="4442798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34.5%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577075" y="4592129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23.4 %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593076" y="4299741"/>
            <a:ext cx="10160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-1.4 %</a:t>
            </a:r>
          </a:p>
        </p:txBody>
      </p:sp>
    </p:spTree>
    <p:extLst>
      <p:ext uri="{BB962C8B-B14F-4D97-AF65-F5344CB8AC3E}">
        <p14:creationId xmlns:p14="http://schemas.microsoft.com/office/powerpoint/2010/main" val="17388175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</a:t>
            </a:r>
          </a:p>
        </p:txBody>
      </p:sp>
      <p:graphicFrame>
        <p:nvGraphicFramePr>
          <p:cNvPr id="20" name="Content Placeholder 1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261481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394690" y="2749094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2.8%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41418" y="3499270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-2.8%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352800" y="3742667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1.9%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68800" y="4069215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12.3%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375564" y="3802917"/>
            <a:ext cx="1422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-14.9%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9200" y="3499753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11.5%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518400" y="3167491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5.5%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585200" y="4196527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29.5%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499600" y="4511232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28.4%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594110" y="4198104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-3.7%</a:t>
            </a:r>
          </a:p>
        </p:txBody>
      </p:sp>
    </p:spTree>
    <p:extLst>
      <p:ext uri="{BB962C8B-B14F-4D97-AF65-F5344CB8AC3E}">
        <p14:creationId xmlns:p14="http://schemas.microsoft.com/office/powerpoint/2010/main" val="3279963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 (Monthly)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67" y="2188756"/>
            <a:ext cx="11108267" cy="3140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44800" y="1620176"/>
            <a:ext cx="599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Peak Demand ( MW)</a:t>
            </a:r>
          </a:p>
        </p:txBody>
      </p:sp>
    </p:spTree>
    <p:extLst>
      <p:ext uri="{BB962C8B-B14F-4D97-AF65-F5344CB8AC3E}">
        <p14:creationId xmlns:p14="http://schemas.microsoft.com/office/powerpoint/2010/main" val="11088995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2012-13 WITH ACTUAL FIGURES (Yearly)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8508128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871594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349523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051836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3194058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64649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50836" y="271582"/>
            <a:ext cx="1115299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Introduction </a:t>
            </a:r>
          </a:p>
          <a:p>
            <a:endParaRPr lang="en-US" sz="3200" b="1" dirty="0">
              <a:solidFill>
                <a:srgbClr val="FF0000"/>
              </a:solidFill>
            </a:endParaRPr>
          </a:p>
          <a:p>
            <a:r>
              <a:rPr lang="en-US" sz="3200" b="1" dirty="0">
                <a:solidFill>
                  <a:srgbClr val="00B050"/>
                </a:solidFill>
              </a:rPr>
              <a:t>Bilal Ahmad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Consultant  CPPA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Electrical Engineering … UET Lahore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MBA                               …  Iqra University Lahore</a:t>
            </a:r>
          </a:p>
          <a:p>
            <a:r>
              <a:rPr lang="en-US" sz="3200" b="1" dirty="0">
                <a:solidFill>
                  <a:schemeClr val="bg2"/>
                </a:solidFill>
              </a:rPr>
              <a:t>This Power Market Survey Forecast is 16</a:t>
            </a:r>
            <a:r>
              <a:rPr lang="en-US" sz="3200" b="1" baseline="36000" dirty="0">
                <a:solidFill>
                  <a:schemeClr val="bg2"/>
                </a:solidFill>
              </a:rPr>
              <a:t>th</a:t>
            </a:r>
            <a:r>
              <a:rPr lang="en-US" sz="3200" b="1" dirty="0">
                <a:solidFill>
                  <a:schemeClr val="bg2"/>
                </a:solidFill>
              </a:rPr>
              <a:t> Annual Study</a:t>
            </a:r>
          </a:p>
          <a:p>
            <a:r>
              <a:rPr lang="en-US" sz="3200" b="1" dirty="0">
                <a:solidFill>
                  <a:schemeClr val="bg2"/>
                </a:solidFill>
              </a:rPr>
              <a:t>Since 1985 when it was developed, continuously removing bugs and adding required modules.</a:t>
            </a:r>
          </a:p>
          <a:p>
            <a:endParaRPr lang="en-US" sz="3200" b="1" dirty="0">
              <a:solidFill>
                <a:schemeClr val="bg2"/>
              </a:solidFill>
            </a:endParaRPr>
          </a:p>
          <a:p>
            <a:endParaRPr lang="en-US" sz="32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806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685E72B5-BAE0-440D-B87B-E3B1A4CBA1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2097409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365052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5A1DA703-E3DB-4EDE-BDD9-ED798EB107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3691569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76216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="" xmlns:a16="http://schemas.microsoft.com/office/drawing/2014/main" id="{937C08B7-909E-45D3-898B-7353094994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9197016"/>
              </p:ext>
            </p:extLst>
          </p:nvPr>
        </p:nvGraphicFramePr>
        <p:xfrm>
          <a:off x="1378634" y="1519311"/>
          <a:ext cx="9664504" cy="4079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53836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7560760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6899597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0609426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374426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636712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320800" y="2769269"/>
            <a:ext cx="1016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3.4%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7639" y="3589743"/>
            <a:ext cx="100944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-0.9%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97083" y="3724485"/>
            <a:ext cx="11241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-2.9%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21238" y="4267200"/>
            <a:ext cx="106516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-0.8%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66773" y="3871515"/>
            <a:ext cx="11176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-2.7%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99200" y="3605457"/>
            <a:ext cx="93242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16800" y="3275040"/>
            <a:ext cx="1016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-2.7%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432800" y="4281497"/>
            <a:ext cx="12192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-2.9%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48800" y="4592062"/>
            <a:ext cx="12192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-8.74%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64800" y="4168761"/>
            <a:ext cx="11176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2"/>
                </a:solidFill>
              </a:rPr>
              <a:t>0.2 %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3788327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510155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11870029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782751"/>
              </p:ext>
            </p:extLst>
          </p:nvPr>
        </p:nvGraphicFramePr>
        <p:xfrm>
          <a:off x="592667" y="1295400"/>
          <a:ext cx="11192933" cy="4635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30864901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5828362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41821580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4669708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30308298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26"/>
          <p:cNvSpPr>
            <a:spLocks noChangeArrowheads="1"/>
          </p:cNvSpPr>
          <p:nvPr/>
        </p:nvSpPr>
        <p:spPr bwMode="auto">
          <a:xfrm>
            <a:off x="1524000" y="1600201"/>
            <a:ext cx="8259488" cy="38779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anose="020B0A04020102020204" pitchFamily="34" charset="0"/>
              </a:rPr>
              <a:t>Power Market Survey</a:t>
            </a:r>
            <a:br>
              <a:rPr 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anose="020B0A04020102020204" pitchFamily="34" charset="0"/>
              </a:rPr>
            </a:br>
            <a:r>
              <a:rPr 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anose="020B0A04020102020204" pitchFamily="34" charset="0"/>
              </a:rPr>
              <a:t> (PMS )</a:t>
            </a:r>
            <a:r>
              <a:rPr lang="en-US" sz="4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sz="4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4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</a:p>
          <a:p>
            <a:pPr>
              <a:defRPr/>
            </a:pPr>
            <a:r>
              <a:rPr lang="en-US" sz="4800" b="1" dirty="0">
                <a:solidFill>
                  <a:srgbClr val="0E22B8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Model </a:t>
            </a:r>
            <a:r>
              <a:rPr lang="en-US" sz="5400" b="1" dirty="0">
                <a:solidFill>
                  <a:srgbClr val="0E22B8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Over View</a:t>
            </a:r>
            <a:r>
              <a:rPr lang="en-US" sz="4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sz="48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48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89674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00433"/>
              </p:ext>
            </p:extLst>
          </p:nvPr>
        </p:nvGraphicFramePr>
        <p:xfrm>
          <a:off x="592667" y="1587500"/>
          <a:ext cx="11108267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828800" y="2634735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-3.1%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9200" y="381000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0.8%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54439" y="3499974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5.9%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0" y="380775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2.3%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86400" y="3189947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-2.1%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0" y="4267201"/>
            <a:ext cx="111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16.9%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18400" y="3497723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-5.8%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403302" y="4115528"/>
            <a:ext cx="11470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41.7%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17703" y="4111062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-0.5%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64800" y="472440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-0.3%</a:t>
            </a:r>
          </a:p>
        </p:txBody>
      </p:sp>
      <p:sp>
        <p:nvSpPr>
          <p:cNvPr id="1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 fontScale="90000"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</a:t>
            </a:r>
          </a:p>
        </p:txBody>
      </p:sp>
    </p:spTree>
    <p:extLst>
      <p:ext uri="{BB962C8B-B14F-4D97-AF65-F5344CB8AC3E}">
        <p14:creationId xmlns:p14="http://schemas.microsoft.com/office/powerpoint/2010/main" val="18263511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41600" y="1403244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Energy Generation (GWH) 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2005627"/>
            <a:ext cx="11108267" cy="1606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98" y="4191001"/>
            <a:ext cx="11175999" cy="1610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2641600" y="3657600"/>
            <a:ext cx="568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Peak Demand (MW)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  FOR 2016-17</a:t>
            </a:r>
          </a:p>
        </p:txBody>
      </p:sp>
    </p:spTree>
    <p:extLst>
      <p:ext uri="{BB962C8B-B14F-4D97-AF65-F5344CB8AC3E}">
        <p14:creationId xmlns:p14="http://schemas.microsoft.com/office/powerpoint/2010/main" val="3940221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41600" y="1403244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Energy Generation (GWH)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57600" y="3643746"/>
            <a:ext cx="568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Peak Demand (MW)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2015-16 WITH ACTUAL FIGURES  FOR 2016-17 and 2017-18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FF489B9-0423-42C2-98DD-38B62A021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8826" y="4140324"/>
            <a:ext cx="5293211" cy="17200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C75A0C4-D782-482A-B204-8AEC55290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273" y="4127562"/>
            <a:ext cx="5293210" cy="17007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47C09F4-BCE4-4373-AA62-E2EA715EE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26" y="2045088"/>
            <a:ext cx="5293210" cy="15537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4E21643-1646-42A4-9617-72EAC6D4D9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5273" y="1975942"/>
            <a:ext cx="5293210" cy="16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0754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49237" y="1280257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Energy Generation (GWH)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57600" y="3643746"/>
            <a:ext cx="568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Computed Monthly Peak Demand (MW)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"/>
            <a:ext cx="10312400" cy="1000125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  FOR 2017-18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F1B3A60-2114-4F15-A69C-A240EB33E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54" y="3979749"/>
            <a:ext cx="7555043" cy="2066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F144CBD-33B6-4F72-819E-81B8C27B6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2042" y="1649589"/>
            <a:ext cx="7698065" cy="199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15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1371600"/>
            <a:ext cx="10970761" cy="4504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19075"/>
            <a:ext cx="9702800" cy="847725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 Total Sales, Alternate Sale (Regression) and PMS Sales for the Country</a:t>
            </a:r>
            <a:br>
              <a:rPr lang="en-US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2800" dirty="0">
              <a:solidFill>
                <a:srgbClr val="FF66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15619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0"/>
            <a:ext cx="10566400" cy="1143000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Energy Sale, </a:t>
            </a:r>
            <a:r>
              <a:rPr lang="en-AU" sz="2800" dirty="0" err="1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Reg_System</a:t>
            </a:r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AU" sz="2800" dirty="0" err="1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Vs</a:t>
            </a:r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PMS- System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95400"/>
            <a:ext cx="10261600" cy="4632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51936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0"/>
            <a:ext cx="10566400" cy="1143000"/>
          </a:xfrm>
          <a:noFill/>
          <a:ln/>
        </p:spPr>
        <p:txBody>
          <a:bodyPr wrap="square"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Peak Demand Forecast </a:t>
            </a:r>
            <a:b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AU" sz="2800" dirty="0" err="1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Reg_System</a:t>
            </a:r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AU" sz="2800" dirty="0" err="1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Vs</a:t>
            </a:r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PMS- System (2015-16)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0200" y="1299206"/>
            <a:ext cx="8296835" cy="468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104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00000000-0008-0000-0400-000004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164764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152269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00000000-0008-0000-0400-000003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4092389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97848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="" xmlns:a16="http://schemas.microsoft.com/office/drawing/2014/main" id="{2FACB56E-91D6-464F-9753-563F66F25E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1234582"/>
              </p:ext>
            </p:extLst>
          </p:nvPr>
        </p:nvGraphicFramePr>
        <p:xfrm>
          <a:off x="659567" y="1603948"/>
          <a:ext cx="11041896" cy="4326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346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0676" y="1790322"/>
            <a:ext cx="1060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Model Used For Medium Term Forecast</a:t>
            </a:r>
            <a:endParaRPr lang="en-US" sz="3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2318" y="2958353"/>
            <a:ext cx="9966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POWER MARKET SURVEY (PMS) Model</a:t>
            </a:r>
            <a:endParaRPr lang="en-US" sz="3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999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2016-17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E1FC5B2A-EA3B-4C62-8163-72DC128F7C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9432857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8256FC0-E27B-45EC-A915-DDCDB0FC06A5}"/>
              </a:ext>
            </a:extLst>
          </p:cNvPr>
          <p:cNvSpPr txBox="1"/>
          <p:nvPr/>
        </p:nvSpPr>
        <p:spPr>
          <a:xfrm>
            <a:off x="869428" y="2375941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0.53%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E6E4580-3380-4593-8CFA-5470D7FD5AD6}"/>
              </a:ext>
            </a:extLst>
          </p:cNvPr>
          <p:cNvSpPr txBox="1"/>
          <p:nvPr/>
        </p:nvSpPr>
        <p:spPr>
          <a:xfrm>
            <a:off x="1858779" y="3574534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-2.53%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ECBE50B-ED2E-49C1-897F-B5016EAB4D2D}"/>
              </a:ext>
            </a:extLst>
          </p:cNvPr>
          <p:cNvSpPr txBox="1"/>
          <p:nvPr/>
        </p:nvSpPr>
        <p:spPr>
          <a:xfrm>
            <a:off x="3125420" y="3361459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1.74%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12C7EB3-1603-4AF6-9882-0BBD7773D3FE}"/>
              </a:ext>
            </a:extLst>
          </p:cNvPr>
          <p:cNvSpPr txBox="1"/>
          <p:nvPr/>
        </p:nvSpPr>
        <p:spPr>
          <a:xfrm>
            <a:off x="4114771" y="3546125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0%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FB6246D-9C08-42FF-A71B-0A61F0E6D510}"/>
              </a:ext>
            </a:extLst>
          </p:cNvPr>
          <p:cNvSpPr txBox="1"/>
          <p:nvPr/>
        </p:nvSpPr>
        <p:spPr>
          <a:xfrm>
            <a:off x="5157449" y="2858125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-0.67%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661AD55-BF42-4F9D-928D-29636A56DD9E}"/>
              </a:ext>
            </a:extLst>
          </p:cNvPr>
          <p:cNvSpPr txBox="1"/>
          <p:nvPr/>
        </p:nvSpPr>
        <p:spPr>
          <a:xfrm>
            <a:off x="6153377" y="3059668"/>
            <a:ext cx="1506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-10.84%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B4AABD7-32F3-4A9E-9A76-3CEBD7C8F9BA}"/>
              </a:ext>
            </a:extLst>
          </p:cNvPr>
          <p:cNvSpPr txBox="1"/>
          <p:nvPr/>
        </p:nvSpPr>
        <p:spPr>
          <a:xfrm>
            <a:off x="7377657" y="4222229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-5.35%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6D9B1BDC-088E-40D3-905B-8FF98779CA38}"/>
              </a:ext>
            </a:extLst>
          </p:cNvPr>
          <p:cNvSpPr txBox="1"/>
          <p:nvPr/>
        </p:nvSpPr>
        <p:spPr>
          <a:xfrm>
            <a:off x="8441957" y="3880166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-4.61%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FC2E0B1-4748-484A-A792-DDAC72A8CA41}"/>
              </a:ext>
            </a:extLst>
          </p:cNvPr>
          <p:cNvSpPr txBox="1"/>
          <p:nvPr/>
        </p:nvSpPr>
        <p:spPr>
          <a:xfrm>
            <a:off x="9539560" y="4558870"/>
            <a:ext cx="98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-4.55%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7F10E17D-5894-41F3-9F0E-1539BB25702A}"/>
              </a:ext>
            </a:extLst>
          </p:cNvPr>
          <p:cNvSpPr txBox="1"/>
          <p:nvPr/>
        </p:nvSpPr>
        <p:spPr>
          <a:xfrm>
            <a:off x="10528910" y="4189538"/>
            <a:ext cx="107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-10.03%</a:t>
            </a:r>
          </a:p>
        </p:txBody>
      </p:sp>
    </p:spTree>
    <p:extLst>
      <p:ext uri="{BB962C8B-B14F-4D97-AF65-F5344CB8AC3E}">
        <p14:creationId xmlns:p14="http://schemas.microsoft.com/office/powerpoint/2010/main" val="12829010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97CADFF7-01AB-43F0-A96D-9670566FDE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651614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09035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54E8AAB3-4584-4AF3-BD94-E3E760C948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387610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606B85B-9A0B-491E-AFE6-F0C9AAC0C3A5}"/>
              </a:ext>
            </a:extLst>
          </p:cNvPr>
          <p:cNvSpPr txBox="1"/>
          <p:nvPr/>
        </p:nvSpPr>
        <p:spPr>
          <a:xfrm>
            <a:off x="1434905" y="2110154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2.3 %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3FE60E-D5FF-47A9-80CF-C79CCD5CF603}"/>
              </a:ext>
            </a:extLst>
          </p:cNvPr>
          <p:cNvSpPr txBox="1"/>
          <p:nvPr/>
        </p:nvSpPr>
        <p:spPr>
          <a:xfrm>
            <a:off x="2405575" y="3429000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2.8 %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ABEE781-75DB-4474-AFFA-B588AD672430}"/>
              </a:ext>
            </a:extLst>
          </p:cNvPr>
          <p:cNvSpPr txBox="1"/>
          <p:nvPr/>
        </p:nvSpPr>
        <p:spPr>
          <a:xfrm>
            <a:off x="3458308" y="3090446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0.4 %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D9DBE33-A413-40AE-BF98-80570AF93282}"/>
              </a:ext>
            </a:extLst>
          </p:cNvPr>
          <p:cNvSpPr txBox="1"/>
          <p:nvPr/>
        </p:nvSpPr>
        <p:spPr>
          <a:xfrm>
            <a:off x="4344572" y="3352091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3.1 %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17D1EF23-3889-4801-A1A9-A5E5260B659D}"/>
              </a:ext>
            </a:extLst>
          </p:cNvPr>
          <p:cNvSpPr txBox="1"/>
          <p:nvPr/>
        </p:nvSpPr>
        <p:spPr>
          <a:xfrm>
            <a:off x="5410200" y="2751892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5.4 %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D05F314-8AED-4565-B961-8567602D5AF3}"/>
              </a:ext>
            </a:extLst>
          </p:cNvPr>
          <p:cNvSpPr txBox="1"/>
          <p:nvPr/>
        </p:nvSpPr>
        <p:spPr>
          <a:xfrm>
            <a:off x="6518034" y="3463779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2.6 %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4A7182F-F257-4F25-9867-BC1A254CAC1E}"/>
              </a:ext>
            </a:extLst>
          </p:cNvPr>
          <p:cNvSpPr txBox="1"/>
          <p:nvPr/>
        </p:nvSpPr>
        <p:spPr>
          <a:xfrm>
            <a:off x="7594210" y="4302370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9 %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756253DB-A324-4ED6-8BB1-A42D0598421F}"/>
              </a:ext>
            </a:extLst>
          </p:cNvPr>
          <p:cNvSpPr txBox="1"/>
          <p:nvPr/>
        </p:nvSpPr>
        <p:spPr>
          <a:xfrm>
            <a:off x="8480474" y="4133093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6.5 %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465008DF-1C56-476B-85F4-AD1728BFCB17}"/>
              </a:ext>
            </a:extLst>
          </p:cNvPr>
          <p:cNvSpPr txBox="1"/>
          <p:nvPr/>
        </p:nvSpPr>
        <p:spPr>
          <a:xfrm>
            <a:off x="9647836" y="4302370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10.7 %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C892304F-DB5A-4D9C-B9D6-4CEFA89DA2D7}"/>
              </a:ext>
            </a:extLst>
          </p:cNvPr>
          <p:cNvSpPr txBox="1"/>
          <p:nvPr/>
        </p:nvSpPr>
        <p:spPr>
          <a:xfrm>
            <a:off x="10562235" y="3978813"/>
            <a:ext cx="88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7.5 %</a:t>
            </a:r>
          </a:p>
        </p:txBody>
      </p:sp>
    </p:spTree>
    <p:extLst>
      <p:ext uri="{BB962C8B-B14F-4D97-AF65-F5344CB8AC3E}">
        <p14:creationId xmlns:p14="http://schemas.microsoft.com/office/powerpoint/2010/main" val="3804585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A1E407E8-9939-4472-B781-246FDAA91C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1031287"/>
              </p:ext>
            </p:extLst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8917C41-324D-4D04-95A7-976A3932B4E9}"/>
              </a:ext>
            </a:extLst>
          </p:cNvPr>
          <p:cNvSpPr txBox="1"/>
          <p:nvPr/>
        </p:nvSpPr>
        <p:spPr>
          <a:xfrm>
            <a:off x="1828799" y="2039815"/>
            <a:ext cx="1055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0.8 %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B2BD0A2-8AA4-4200-92A6-1A89E7DB6A0A}"/>
              </a:ext>
            </a:extLst>
          </p:cNvPr>
          <p:cNvSpPr txBox="1"/>
          <p:nvPr/>
        </p:nvSpPr>
        <p:spPr>
          <a:xfrm>
            <a:off x="3894405" y="3429000"/>
            <a:ext cx="1055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-3.3 %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BB57259-7CBA-4DD7-BB0E-4654D6D12A25}"/>
              </a:ext>
            </a:extLst>
          </p:cNvPr>
          <p:cNvSpPr txBox="1"/>
          <p:nvPr/>
        </p:nvSpPr>
        <p:spPr>
          <a:xfrm>
            <a:off x="5849814" y="3090446"/>
            <a:ext cx="1055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0.8 %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C1135D5-B73F-41DD-A9B8-25AAB933B17C}"/>
              </a:ext>
            </a:extLst>
          </p:cNvPr>
          <p:cNvSpPr txBox="1"/>
          <p:nvPr/>
        </p:nvSpPr>
        <p:spPr>
          <a:xfrm>
            <a:off x="7875561" y="3429000"/>
            <a:ext cx="1055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7.7 %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5EEB4F4-A27E-48F5-90B5-63F93AE62C79}"/>
              </a:ext>
            </a:extLst>
          </p:cNvPr>
          <p:cNvSpPr txBox="1"/>
          <p:nvPr/>
        </p:nvSpPr>
        <p:spPr>
          <a:xfrm>
            <a:off x="10154528" y="2572043"/>
            <a:ext cx="1055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1 %</a:t>
            </a:r>
          </a:p>
        </p:txBody>
      </p:sp>
    </p:spTree>
    <p:extLst>
      <p:ext uri="{BB962C8B-B14F-4D97-AF65-F5344CB8AC3E}">
        <p14:creationId xmlns:p14="http://schemas.microsoft.com/office/powerpoint/2010/main" val="15457517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B3617CAF-672E-41AE-8AA3-7210751D8A7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566718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04EA65CA-77D2-4F3E-A237-8761F6BC535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92138" y="1587500"/>
          <a:ext cx="1110932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DBA9BC6-539F-46FD-8F9A-8FBBD86298D8}"/>
              </a:ext>
            </a:extLst>
          </p:cNvPr>
          <p:cNvSpPr txBox="1"/>
          <p:nvPr/>
        </p:nvSpPr>
        <p:spPr>
          <a:xfrm>
            <a:off x="2152357" y="3953022"/>
            <a:ext cx="73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-0.19</a:t>
            </a:r>
          </a:p>
        </p:txBody>
      </p:sp>
    </p:spTree>
    <p:extLst>
      <p:ext uri="{BB962C8B-B14F-4D97-AF65-F5344CB8AC3E}">
        <p14:creationId xmlns:p14="http://schemas.microsoft.com/office/powerpoint/2010/main" val="40187281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="" xmlns:a16="http://schemas.microsoft.com/office/drawing/2014/main" id="{B1336C47-6135-4E23-97EB-357104904E68}"/>
              </a:ext>
            </a:extLst>
          </p:cNvPr>
          <p:cNvGraphicFramePr>
            <a:graphicFrameLocks/>
          </p:cNvGraphicFramePr>
          <p:nvPr/>
        </p:nvGraphicFramePr>
        <p:xfrm>
          <a:off x="1294227" y="1477109"/>
          <a:ext cx="10016198" cy="4332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926654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COMPARISON OF PMS FORECAST REPORT 2017-18 WITH ACTUAL FIGURES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="" xmlns:a16="http://schemas.microsoft.com/office/drawing/2014/main" id="{F225E591-61CD-42E5-8BC1-8992186E5DC2}"/>
              </a:ext>
            </a:extLst>
          </p:cNvPr>
          <p:cNvGraphicFramePr>
            <a:graphicFrameLocks/>
          </p:cNvGraphicFramePr>
          <p:nvPr/>
        </p:nvGraphicFramePr>
        <p:xfrm>
          <a:off x="717451" y="1716259"/>
          <a:ext cx="10663311" cy="3981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44594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DISCOs forecasting performance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="" xmlns:a16="http://schemas.microsoft.com/office/drawing/2014/main" id="{173EAFE0-6F94-4D6C-82A3-34279E05B6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3712514"/>
              </p:ext>
            </p:extLst>
          </p:nvPr>
        </p:nvGraphicFramePr>
        <p:xfrm>
          <a:off x="562708" y="1406769"/>
          <a:ext cx="11141612" cy="4600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948338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1781"/>
            <a:ext cx="9906000" cy="1078582"/>
          </a:xfrm>
          <a:noFill/>
          <a:ln/>
        </p:spPr>
        <p:txBody>
          <a:bodyPr>
            <a:normAutofit/>
          </a:bodyPr>
          <a:lstStyle/>
          <a:p>
            <a:r>
              <a:rPr lang="en-AU" sz="2800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DISCOs forecasting performance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="" xmlns:a16="http://schemas.microsoft.com/office/drawing/2014/main" id="{13EFBFA2-92D4-4E77-9572-351070CAEF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4100668"/>
              </p:ext>
            </p:extLst>
          </p:nvPr>
        </p:nvGraphicFramePr>
        <p:xfrm>
          <a:off x="886265" y="1744393"/>
          <a:ext cx="10874326" cy="4051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1288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2" name="Rectangle 4"/>
          <p:cNvSpPr>
            <a:spLocks noChangeArrowheads="1"/>
          </p:cNvSpPr>
          <p:nvPr/>
        </p:nvSpPr>
        <p:spPr bwMode="auto">
          <a:xfrm>
            <a:off x="535449" y="1509709"/>
            <a:ext cx="10066986" cy="507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endParaRPr lang="en-US" sz="360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 Black" pitchFamily="34" charset="0"/>
            </a:endParaRPr>
          </a:p>
          <a:p>
            <a:pPr marL="457200" indent="-457200">
              <a:spcBef>
                <a:spcPct val="50000"/>
              </a:spcBef>
              <a:defRPr/>
            </a:pPr>
            <a:r>
              <a:rPr lang="en-US" sz="24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Comparison Of PMS Forecast Results With Historical Peak Data proves The accuracy Of PMS Forecast</a:t>
            </a:r>
          </a:p>
          <a:p>
            <a:pPr marL="1371600" lvl="2" indent="-45720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dirty="0">
                <a:solidFill>
                  <a:srgbClr val="0E22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Comparison of Previous report of 2012-13 with actual values</a:t>
            </a:r>
          </a:p>
          <a:p>
            <a:pPr marL="1371600" lvl="2" indent="-45720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dirty="0">
                <a:solidFill>
                  <a:srgbClr val="0E22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Comparison of recent forecast of 2015-16 with actual values</a:t>
            </a:r>
          </a:p>
          <a:p>
            <a:pPr marL="1371600" lvl="2" indent="-45720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dirty="0">
                <a:solidFill>
                  <a:srgbClr val="0E22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Comparison of </a:t>
            </a:r>
            <a:r>
              <a:rPr lang="en-US" sz="2400" dirty="0" smtClean="0">
                <a:solidFill>
                  <a:srgbClr val="0E22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Other forecast with </a:t>
            </a:r>
            <a:r>
              <a:rPr lang="en-US" sz="2400" dirty="0">
                <a:solidFill>
                  <a:srgbClr val="0E22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actual values</a:t>
            </a:r>
          </a:p>
          <a:p>
            <a:pPr marL="1371600" lvl="2" indent="-457200">
              <a:spcBef>
                <a:spcPct val="50000"/>
              </a:spcBef>
              <a:buFontTx/>
              <a:buAutoNum type="arabicPeriod"/>
              <a:defRPr/>
            </a:pPr>
            <a:endParaRPr lang="en-US" sz="2400" dirty="0" smtClean="0">
              <a:solidFill>
                <a:srgbClr val="0E22B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itchFamily="34" charset="0"/>
            </a:endParaRPr>
          </a:p>
          <a:p>
            <a:pPr marL="1371600" lvl="2" indent="-457200">
              <a:spcBef>
                <a:spcPct val="50000"/>
              </a:spcBef>
              <a:buFontTx/>
              <a:buAutoNum type="arabicPeriod"/>
              <a:defRPr/>
            </a:pPr>
            <a:endParaRPr lang="en-US" sz="2400" dirty="0">
              <a:solidFill>
                <a:srgbClr val="0E22B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6997" y="182607"/>
            <a:ext cx="92409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34" charset="0"/>
              </a:rPr>
              <a:t>Authenticity of Forecast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677432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xmlns="" id="{657B8B80-9075-4AFE-979B-6F68C76A3543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31519" y="1716257"/>
          <a:ext cx="10663311" cy="4009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368334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xmlns="" id="{7698FE66-8667-4627-99D2-A525268A43B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970671" y="1547445"/>
          <a:ext cx="10367889" cy="4332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86899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xmlns="" id="{A413B916-4DE5-451D-BD22-C11C95198D1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942535" y="1533378"/>
          <a:ext cx="9594167" cy="40374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110539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xmlns="" id="{CD9E0098-D8B2-4D68-AF9D-836FAA4D31D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956603" y="1336431"/>
          <a:ext cx="9411286" cy="4346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739687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xmlns="" id="{EB289F08-FBD9-4451-AAEF-954537C0CF6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125415" y="1631852"/>
          <a:ext cx="8778240" cy="3587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26878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xmlns="" id="{C179B8E3-40A2-4536-A7FD-AE68C6938A9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153551" y="1547446"/>
          <a:ext cx="8117058" cy="3685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295070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4066" y="1858780"/>
            <a:ext cx="996845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Comparison of PMS based forecast for NTDC System</a:t>
            </a:r>
          </a:p>
        </p:txBody>
      </p:sp>
    </p:spTree>
    <p:extLst>
      <p:ext uri="{BB962C8B-B14F-4D97-AF65-F5344CB8AC3E}">
        <p14:creationId xmlns:p14="http://schemas.microsoft.com/office/powerpoint/2010/main" val="26745366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149418"/>
              </p:ext>
            </p:extLst>
          </p:nvPr>
        </p:nvGraphicFramePr>
        <p:xfrm>
          <a:off x="748554" y="1224497"/>
          <a:ext cx="9933710" cy="473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4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5594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11091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48342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7570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Years</a:t>
                      </a:r>
                      <a:endParaRPr lang="en-GB" sz="18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Historical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Peak  (MW)</a:t>
                      </a:r>
                      <a:endParaRPr lang="en-GB" sz="18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PMS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Peak</a:t>
                      </a:r>
                      <a:endParaRPr lang="en-GB" sz="18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Difference (%)</a:t>
                      </a:r>
                      <a:endParaRPr lang="en-GB" sz="18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1999-00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9289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9311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US" sz="1400" b="1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0.2</a:t>
                      </a:r>
                      <a:endParaRPr lang="en-GB" sz="1400" b="1" kern="12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2000-01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9718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9736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0.2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2001-02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10922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10243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-6.2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2002-03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10484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10799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 3.0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2003-04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11078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11398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 2.8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2004-05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12035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12087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 0.4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2005-06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13212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12916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-2.2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2006-07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15138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15213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  0.5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2007-08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16838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16480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-2.1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2008-09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17252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17867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3.6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2009-10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17847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19451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8.9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2010-11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18270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19136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4.7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15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2011-12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19488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19400</a:t>
                      </a:r>
                      <a:endParaRPr lang="en-GB" sz="1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 Black" panose="020B0A040201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 Black" panose="020B0A04020102020204" pitchFamily="34" charset="0"/>
                        </a:rPr>
                        <a:t>0.5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401096" y="13372"/>
            <a:ext cx="865929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Authenticity  Of PMS Forecast</a:t>
            </a:r>
          </a:p>
        </p:txBody>
      </p:sp>
      <p:sp>
        <p:nvSpPr>
          <p:cNvPr id="2" name="Rectangle 1"/>
          <p:cNvSpPr/>
          <p:nvPr/>
        </p:nvSpPr>
        <p:spPr>
          <a:xfrm>
            <a:off x="1879179" y="596888"/>
            <a:ext cx="77912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Comparison of PMS Peak Demand and actual Peak Demand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33220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97810"/>
              </p:ext>
            </p:extLst>
          </p:nvPr>
        </p:nvGraphicFramePr>
        <p:xfrm>
          <a:off x="1981199" y="1468577"/>
          <a:ext cx="8079190" cy="40900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979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2276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1682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01979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70680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Years</a:t>
                      </a:r>
                      <a:endParaRPr lang="en-GB" sz="2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Historical</a:t>
                      </a:r>
                    </a:p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Peak  (MW)</a:t>
                      </a:r>
                      <a:endParaRPr lang="en-GB" sz="2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PMS</a:t>
                      </a:r>
                    </a:p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Peak</a:t>
                      </a:r>
                      <a:endParaRPr lang="en-GB" sz="2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Difference (%)</a:t>
                      </a:r>
                      <a:endParaRPr lang="en-GB" sz="24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41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2012-13</a:t>
                      </a:r>
                      <a:endParaRPr lang="en-GB" sz="18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18227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18697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2.6%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141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2013-14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19966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19641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-1.6%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41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2014-15</a:t>
                      </a:r>
                      <a:endParaRPr lang="en-GB" sz="18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21031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20583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-2.1%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141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2015-16</a:t>
                      </a:r>
                      <a:endParaRPr lang="en-GB" sz="18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22559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21575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-4.4%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87956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2016-17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25717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24155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-6.1%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87956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2017-18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26741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26633</a:t>
                      </a:r>
                      <a:endParaRPr lang="en-GB" sz="1800" b="1" i="0" u="none" strike="noStrike" kern="1200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-0.3%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87956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2018-19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25627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25579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i="0" u="none" strike="noStrike" kern="1200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-0.19%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706801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0E22B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From Base Year 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rgbClr val="0E22B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41696" y="50663"/>
            <a:ext cx="10058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Comparison of PMS Peak Demand and actual Peak Demand (Continued)</a:t>
            </a:r>
          </a:p>
        </p:txBody>
      </p:sp>
    </p:spTree>
    <p:extLst>
      <p:ext uri="{BB962C8B-B14F-4D97-AF65-F5344CB8AC3E}">
        <p14:creationId xmlns:p14="http://schemas.microsoft.com/office/powerpoint/2010/main" val="34693703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2 cppa">
  <a:themeElements>
    <a:clrScheme name="">
      <a:dk1>
        <a:srgbClr val="000000"/>
      </a:dk1>
      <a:lt1>
        <a:srgbClr val="FFFFFF"/>
      </a:lt1>
      <a:dk2>
        <a:srgbClr val="FFCC66"/>
      </a:dk2>
      <a:lt2>
        <a:srgbClr val="CBCBCB"/>
      </a:lt2>
      <a:accent1>
        <a:srgbClr val="00CCFF"/>
      </a:accent1>
      <a:accent2>
        <a:srgbClr val="00FFCC"/>
      </a:accent2>
      <a:accent3>
        <a:srgbClr val="FFE2B8"/>
      </a:accent3>
      <a:accent4>
        <a:srgbClr val="DADADA"/>
      </a:accent4>
      <a:accent5>
        <a:srgbClr val="AAE2FF"/>
      </a:accent5>
      <a:accent6>
        <a:srgbClr val="00E7B9"/>
      </a:accent6>
      <a:hlink>
        <a:srgbClr val="FF3300"/>
      </a:hlink>
      <a:folHlink>
        <a:srgbClr val="FF7C80"/>
      </a:folHlink>
    </a:clrScheme>
    <a:fontScheme name="Default Design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3366FF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ADB8FF"/>
        </a:accent5>
        <a:accent6>
          <a:srgbClr val="008A00"/>
        </a:accent6>
        <a:hlink>
          <a:srgbClr val="FF0033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EAEAEA"/>
        </a:accent1>
        <a:accent2>
          <a:srgbClr val="5F5F5F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555555"/>
        </a:accent6>
        <a:hlink>
          <a:srgbClr val="969696"/>
        </a:hlink>
        <a:folHlink>
          <a:srgbClr val="CBCBC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66CC"/>
        </a:dk2>
        <a:lt2>
          <a:srgbClr val="CBCBCB"/>
        </a:lt2>
        <a:accent1>
          <a:srgbClr val="00CCFF"/>
        </a:accent1>
        <a:accent2>
          <a:srgbClr val="00FFCC"/>
        </a:accent2>
        <a:accent3>
          <a:srgbClr val="AAB8E2"/>
        </a:accent3>
        <a:accent4>
          <a:srgbClr val="DADADA"/>
        </a:accent4>
        <a:accent5>
          <a:srgbClr val="AAE2FF"/>
        </a:accent5>
        <a:accent6>
          <a:srgbClr val="00E7B9"/>
        </a:accent6>
        <a:hlink>
          <a:srgbClr val="FF33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efault Design 3">
    <a:dk1>
      <a:srgbClr val="000000"/>
    </a:dk1>
    <a:lt1>
      <a:srgbClr val="FFFFFF"/>
    </a:lt1>
    <a:dk2>
      <a:srgbClr val="0066CC"/>
    </a:dk2>
    <a:lt2>
      <a:srgbClr val="CBCBCB"/>
    </a:lt2>
    <a:accent1>
      <a:srgbClr val="00CCFF"/>
    </a:accent1>
    <a:accent2>
      <a:srgbClr val="00FFCC"/>
    </a:accent2>
    <a:accent3>
      <a:srgbClr val="AAB8E2"/>
    </a:accent3>
    <a:accent4>
      <a:srgbClr val="DADADA"/>
    </a:accent4>
    <a:accent5>
      <a:srgbClr val="AAE2FF"/>
    </a:accent5>
    <a:accent6>
      <a:srgbClr val="00E7B9"/>
    </a:accent6>
    <a:hlink>
      <a:srgbClr val="FF3300"/>
    </a:hlink>
    <a:folHlink>
      <a:srgbClr val="FF7C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FFCC66"/>
    </a:dk2>
    <a:lt2>
      <a:srgbClr val="CBCBCB"/>
    </a:lt2>
    <a:accent1>
      <a:srgbClr val="00CCFF"/>
    </a:accent1>
    <a:accent2>
      <a:srgbClr val="00FFCC"/>
    </a:accent2>
    <a:accent3>
      <a:srgbClr val="FFE2B8"/>
    </a:accent3>
    <a:accent4>
      <a:srgbClr val="DADADA"/>
    </a:accent4>
    <a:accent5>
      <a:srgbClr val="AAE2FF"/>
    </a:accent5>
    <a:accent6>
      <a:srgbClr val="00E7B9"/>
    </a:accent6>
    <a:hlink>
      <a:srgbClr val="FF3300"/>
    </a:hlink>
    <a:folHlink>
      <a:srgbClr val="FF7C80"/>
    </a:folHlink>
  </a:clrScheme>
  <a:fontScheme name="Default Design">
    <a:majorFont>
      <a:latin typeface="Tahoma"/>
      <a:ea typeface=""/>
      <a:cs typeface=""/>
    </a:majorFont>
    <a:minorFont>
      <a:latin typeface="Tahom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FFCC66"/>
    </a:dk2>
    <a:lt2>
      <a:srgbClr val="CBCBCB"/>
    </a:lt2>
    <a:accent1>
      <a:srgbClr val="00CCFF"/>
    </a:accent1>
    <a:accent2>
      <a:srgbClr val="00FFCC"/>
    </a:accent2>
    <a:accent3>
      <a:srgbClr val="FFE2B8"/>
    </a:accent3>
    <a:accent4>
      <a:srgbClr val="DADADA"/>
    </a:accent4>
    <a:accent5>
      <a:srgbClr val="AAE2FF"/>
    </a:accent5>
    <a:accent6>
      <a:srgbClr val="00E7B9"/>
    </a:accent6>
    <a:hlink>
      <a:srgbClr val="FF3300"/>
    </a:hlink>
    <a:folHlink>
      <a:srgbClr val="FF7C80"/>
    </a:folHlink>
  </a:clrScheme>
  <a:fontScheme name="Default Design">
    <a:majorFont>
      <a:latin typeface="Tahoma"/>
      <a:ea typeface=""/>
      <a:cs typeface=""/>
    </a:majorFont>
    <a:minorFont>
      <a:latin typeface="Tahom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Theme2 cppa</Template>
  <TotalTime>45401</TotalTime>
  <Words>1609</Words>
  <Application>Microsoft Office PowerPoint</Application>
  <PresentationFormat>Widescreen</PresentationFormat>
  <Paragraphs>478</Paragraphs>
  <Slides>65</Slides>
  <Notes>41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2" baseType="lpstr">
      <vt:lpstr>Arial</vt:lpstr>
      <vt:lpstr>Arial Black</vt:lpstr>
      <vt:lpstr>Calibri</vt:lpstr>
      <vt:lpstr>Tahoma</vt:lpstr>
      <vt:lpstr>Times New Roman</vt:lpstr>
      <vt:lpstr>Wingdings</vt:lpstr>
      <vt:lpstr>Theme2 cppa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OF PMS FORECAST REPORT 2012-13 WITH ACTUAL FIGURES </vt:lpstr>
      <vt:lpstr>COMPARISON OF PMS FORECAST REPORT 2012-13 WITH ACTUAL FIGURES  </vt:lpstr>
      <vt:lpstr>COMPARISON OF PMS FORECAST REPORT 2012-13 WITH ACTUAL FIGURES </vt:lpstr>
      <vt:lpstr>COMPARISON OF PMS FORECAST REPORT 2012-13 WITH ACTUAL FIGURES </vt:lpstr>
      <vt:lpstr>COMPARISON OF PMS FORECAST REPORT 2012-13 WITH ACTUAL FIGURES  (Monthly)</vt:lpstr>
      <vt:lpstr>COMPARISON OF PMS FORECAST REPORT 2012-13 WITH ACTUAL FIGURES (Yearly)</vt:lpstr>
      <vt:lpstr>COMPARISON OF PMS FORECAST REPORT 2015-16 WITH ACTUAL FIGURES</vt:lpstr>
      <vt:lpstr>COMPARISON OF PMS FORECAST REPORT 2015-16 WITH ACTUAL FIGURES</vt:lpstr>
      <vt:lpstr>COMPARISON OF PMS FORECAST REPORT 2016-17 WITH ACTUAL FIGURES</vt:lpstr>
      <vt:lpstr>COMPARISON OF PMS FORECAST REPORT 2016-17 WITH ACTUAL FIGURES</vt:lpstr>
      <vt:lpstr>COMPARISON OF PMS FORECAST REPORT 2017-18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</vt:lpstr>
      <vt:lpstr>COMPARISON OF PMS FORECAST REPORT 2015-16 WITH ACTUAL FIGURES  FOR 2016-17</vt:lpstr>
      <vt:lpstr>COMPARISON OF PMS FORECAST REPORT 2015-16 WITH ACTUAL FIGURES  FOR 2016-17 and 2017-18</vt:lpstr>
      <vt:lpstr>COMPARISON OF PMS FORECAST REPORT 2016-17 WITH ACTUAL FIGURES  FOR 2017-18</vt:lpstr>
      <vt:lpstr>Comparison Of  Total Sales, Alternate Sale (Regression) and PMS Sales for the Country </vt:lpstr>
      <vt:lpstr>Energy Sale, Reg_System Vs PMS- System</vt:lpstr>
      <vt:lpstr>Peak Demand Forecast  Reg_System Vs PMS- System (2015-16)</vt:lpstr>
      <vt:lpstr>COMPARISON OF PMS FORECAST REPORT 2016-17 WITH ACTUAL FIGURES</vt:lpstr>
      <vt:lpstr>COMPARISON OF PMS FORECAST REPORT 2016-17 WITH ACTUAL FIGURES</vt:lpstr>
      <vt:lpstr>COMPARISON OF PMS FORECAST REPORT 2016-17 WITH ACTUAL FIGURES</vt:lpstr>
      <vt:lpstr>COMPARISON OF PMS FORECAST REPORT 2016-17 WITH ACTUAL FIGURES</vt:lpstr>
      <vt:lpstr>COMPARISON OF PMS FORECAST REPORT 2017-18 WITH ACTUAL FIGURES</vt:lpstr>
      <vt:lpstr>COMPARISON OF PMS FORECAST REPORT 2017-18 WITH ACTUAL FIGURES</vt:lpstr>
      <vt:lpstr>COMPARISON OF PMS FORECAST REPORT 2017-18 WITH ACTUAL FIGURES</vt:lpstr>
      <vt:lpstr>COMPARISON OF PMS FORECAST REPORT 2017-18 WITH ACTUAL FIGURES</vt:lpstr>
      <vt:lpstr>COMPARISON OF PMS FORECAST REPORT 2017-18 WITH ACTUAL FIGURES</vt:lpstr>
      <vt:lpstr>COMPARISON OF PMS FORECAST REPORT 2017-18 WITH ACTUAL FIGURES</vt:lpstr>
      <vt:lpstr>COMPARISON OF PMS FORECAST REPORT 2017-18 WITH ACTUAL FIGURES</vt:lpstr>
      <vt:lpstr>DISCOs forecasting performance</vt:lpstr>
      <vt:lpstr>DISCOs forecasting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Transmission &amp; Dispatch Company (NTDCL)</dc:title>
  <dc:creator>Tauseef Ur Rehman</dc:creator>
  <cp:lastModifiedBy>Microsoft account</cp:lastModifiedBy>
  <cp:revision>398</cp:revision>
  <cp:lastPrinted>2019-09-23T09:38:29Z</cp:lastPrinted>
  <dcterms:created xsi:type="dcterms:W3CDTF">2016-01-19T07:46:28Z</dcterms:created>
  <dcterms:modified xsi:type="dcterms:W3CDTF">2021-02-07T17:22:08Z</dcterms:modified>
</cp:coreProperties>
</file>